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77" r:id="rId5"/>
    <p:sldId id="275" r:id="rId6"/>
    <p:sldId id="261" r:id="rId7"/>
    <p:sldId id="295" r:id="rId8"/>
    <p:sldId id="299" r:id="rId9"/>
    <p:sldId id="301" r:id="rId10"/>
    <p:sldId id="303" r:id="rId11"/>
    <p:sldId id="313" r:id="rId12"/>
    <p:sldId id="308" r:id="rId13"/>
    <p:sldId id="332" r:id="rId14"/>
    <p:sldId id="334" r:id="rId15"/>
    <p:sldId id="335" r:id="rId16"/>
    <p:sldId id="296" r:id="rId17"/>
    <p:sldId id="298" r:id="rId18"/>
    <p:sldId id="333" r:id="rId19"/>
    <p:sldId id="271" r:id="rId20"/>
  </p:sldIdLst>
  <p:sldSz cx="12192000" cy="6858000"/>
  <p:notesSz cx="6858000" cy="9144000"/>
  <p:embeddedFontLst>
    <p:embeddedFont>
      <p:font typeface="思源黑体 CN Regular" panose="020B0500000000000000" charset="-122"/>
      <p:regular r:id="rId26"/>
    </p:embeddedFont>
    <p:embeddedFont>
      <p:font typeface="方正公文小标宋" panose="02000500000000000000" charset="-122"/>
      <p:regular r:id="rId27"/>
    </p:embeddedFont>
    <p:embeddedFont>
      <p:font typeface="Arial Black" panose="020B0A04020102020204" charset="0"/>
      <p:bold r:id="rId28"/>
    </p:embeddedFont>
    <p:embeddedFont>
      <p:font typeface="Yu Gothic UI Semibold" panose="020B0700000000000000" charset="-128"/>
      <p:bold r:id="rId29"/>
    </p:embeddedFont>
    <p:embeddedFont>
      <p:font typeface="黑体" panose="02010609060101010101" charset="-122"/>
      <p:regular r:id="rId30"/>
    </p:embeddedFont>
    <p:embeddedFont>
      <p:font typeface="思源黑体 CN Bold" panose="020B0800000000000000" charset="-122"/>
      <p:bold r:id="rId31"/>
    </p:embeddedFont>
    <p:embeddedFont>
      <p:font typeface="Bahnschrift SemiBold" panose="020B0502040204020203" charset="0"/>
      <p:bold r:id="rId32"/>
    </p:embeddedFont>
    <p:embeddedFont>
      <p:font typeface="Berlin Sans FB" panose="020E0602020502020306" charset="0"/>
      <p:regular r:id="rId33"/>
      <p:bold r:id="rId34"/>
    </p:embeddedFont>
    <p:embeddedFont>
      <p:font typeface="Microsoft YaHei UI" panose="020B0503020204020204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517" userDrawn="1">
          <p15:clr>
            <a:srgbClr val="A4A3A4"/>
          </p15:clr>
        </p15:guide>
        <p15:guide id="3" pos="7250" userDrawn="1">
          <p15:clr>
            <a:srgbClr val="A4A3A4"/>
          </p15:clr>
        </p15:guide>
        <p15:guide id="4" orient="horz" pos="270" userDrawn="1">
          <p15:clr>
            <a:srgbClr val="A4A3A4"/>
          </p15:clr>
        </p15:guide>
        <p15:guide id="5" pos="5681" userDrawn="1">
          <p15:clr>
            <a:srgbClr val="A4A3A4"/>
          </p15:clr>
        </p15:guide>
        <p15:guide id="6" orient="horz" pos="11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05A"/>
    <a:srgbClr val="267A63"/>
    <a:srgbClr val="0F382A"/>
    <a:srgbClr val="FBEADA"/>
    <a:srgbClr val="F0FFFF"/>
    <a:srgbClr val="FFFAE8"/>
    <a:srgbClr val="E5F6DA"/>
    <a:srgbClr val="FFFFFF"/>
    <a:srgbClr val="404040"/>
    <a:srgbClr val="032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804" y="1756"/>
      </p:cViewPr>
      <p:guideLst>
        <p:guide orient="horz" pos="3888"/>
        <p:guide pos="517"/>
        <p:guide pos="7250"/>
        <p:guide orient="horz" pos="270"/>
        <p:guide pos="5681"/>
        <p:guide orient="horz" pos="11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30.xml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tags" Target="../tags/tag124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image" Target="../media/image10.png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3.svg"/><Relationship Id="rId2" Type="http://schemas.openxmlformats.org/officeDocument/2006/relationships/tags" Target="../tags/tag2.xml"/><Relationship Id="rId19" Type="http://schemas.openxmlformats.org/officeDocument/2006/relationships/image" Target="../media/image2.png"/><Relationship Id="rId18" Type="http://schemas.openxmlformats.org/officeDocument/2006/relationships/image" Target="../media/image4.jpeg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7" Type="http://schemas.openxmlformats.org/officeDocument/2006/relationships/slideLayout" Target="../slideLayouts/slideLayout2.xml"/><Relationship Id="rId76" Type="http://schemas.openxmlformats.org/officeDocument/2006/relationships/image" Target="../media/image6.jpeg"/><Relationship Id="rId75" Type="http://schemas.openxmlformats.org/officeDocument/2006/relationships/image" Target="../media/image5.jpeg"/><Relationship Id="rId74" Type="http://schemas.openxmlformats.org/officeDocument/2006/relationships/tags" Target="../tags/tag88.xml"/><Relationship Id="rId73" Type="http://schemas.openxmlformats.org/officeDocument/2006/relationships/tags" Target="../tags/tag87.xml"/><Relationship Id="rId72" Type="http://schemas.openxmlformats.org/officeDocument/2006/relationships/tags" Target="../tags/tag86.xml"/><Relationship Id="rId71" Type="http://schemas.openxmlformats.org/officeDocument/2006/relationships/tags" Target="../tags/tag85.xml"/><Relationship Id="rId70" Type="http://schemas.openxmlformats.org/officeDocument/2006/relationships/tags" Target="../tags/tag84.xml"/><Relationship Id="rId7" Type="http://schemas.openxmlformats.org/officeDocument/2006/relationships/tags" Target="../tags/tag21.xml"/><Relationship Id="rId69" Type="http://schemas.openxmlformats.org/officeDocument/2006/relationships/tags" Target="../tags/tag83.xml"/><Relationship Id="rId68" Type="http://schemas.openxmlformats.org/officeDocument/2006/relationships/tags" Target="../tags/tag82.xml"/><Relationship Id="rId67" Type="http://schemas.openxmlformats.org/officeDocument/2006/relationships/tags" Target="../tags/tag81.xml"/><Relationship Id="rId66" Type="http://schemas.openxmlformats.org/officeDocument/2006/relationships/tags" Target="../tags/tag80.xml"/><Relationship Id="rId65" Type="http://schemas.openxmlformats.org/officeDocument/2006/relationships/tags" Target="../tags/tag79.xml"/><Relationship Id="rId64" Type="http://schemas.openxmlformats.org/officeDocument/2006/relationships/tags" Target="../tags/tag78.xml"/><Relationship Id="rId63" Type="http://schemas.openxmlformats.org/officeDocument/2006/relationships/tags" Target="../tags/tag77.xml"/><Relationship Id="rId62" Type="http://schemas.openxmlformats.org/officeDocument/2006/relationships/tags" Target="../tags/tag76.xml"/><Relationship Id="rId61" Type="http://schemas.openxmlformats.org/officeDocument/2006/relationships/tags" Target="../tags/tag75.xml"/><Relationship Id="rId60" Type="http://schemas.openxmlformats.org/officeDocument/2006/relationships/tags" Target="../tags/tag74.xml"/><Relationship Id="rId6" Type="http://schemas.openxmlformats.org/officeDocument/2006/relationships/tags" Target="../tags/tag20.xml"/><Relationship Id="rId59" Type="http://schemas.openxmlformats.org/officeDocument/2006/relationships/tags" Target="../tags/tag73.xml"/><Relationship Id="rId58" Type="http://schemas.openxmlformats.org/officeDocument/2006/relationships/tags" Target="../tags/tag72.xml"/><Relationship Id="rId57" Type="http://schemas.openxmlformats.org/officeDocument/2006/relationships/tags" Target="../tags/tag71.xml"/><Relationship Id="rId56" Type="http://schemas.openxmlformats.org/officeDocument/2006/relationships/tags" Target="../tags/tag70.xml"/><Relationship Id="rId55" Type="http://schemas.openxmlformats.org/officeDocument/2006/relationships/tags" Target="../tags/tag69.xml"/><Relationship Id="rId54" Type="http://schemas.openxmlformats.org/officeDocument/2006/relationships/tags" Target="../tags/tag68.xml"/><Relationship Id="rId53" Type="http://schemas.openxmlformats.org/officeDocument/2006/relationships/tags" Target="../tags/tag67.xml"/><Relationship Id="rId52" Type="http://schemas.openxmlformats.org/officeDocument/2006/relationships/tags" Target="../tags/tag66.xml"/><Relationship Id="rId51" Type="http://schemas.openxmlformats.org/officeDocument/2006/relationships/tags" Target="../tags/tag65.xml"/><Relationship Id="rId50" Type="http://schemas.openxmlformats.org/officeDocument/2006/relationships/tags" Target="../tags/tag64.xml"/><Relationship Id="rId5" Type="http://schemas.openxmlformats.org/officeDocument/2006/relationships/tags" Target="../tags/tag19.xml"/><Relationship Id="rId49" Type="http://schemas.openxmlformats.org/officeDocument/2006/relationships/tags" Target="../tags/tag63.xml"/><Relationship Id="rId48" Type="http://schemas.openxmlformats.org/officeDocument/2006/relationships/tags" Target="../tags/tag62.xml"/><Relationship Id="rId47" Type="http://schemas.openxmlformats.org/officeDocument/2006/relationships/tags" Target="../tags/tag61.xml"/><Relationship Id="rId46" Type="http://schemas.openxmlformats.org/officeDocument/2006/relationships/tags" Target="../tags/tag60.xml"/><Relationship Id="rId45" Type="http://schemas.openxmlformats.org/officeDocument/2006/relationships/tags" Target="../tags/tag59.xml"/><Relationship Id="rId44" Type="http://schemas.openxmlformats.org/officeDocument/2006/relationships/tags" Target="../tags/tag58.xml"/><Relationship Id="rId43" Type="http://schemas.openxmlformats.org/officeDocument/2006/relationships/tags" Target="../tags/tag57.xml"/><Relationship Id="rId42" Type="http://schemas.openxmlformats.org/officeDocument/2006/relationships/tags" Target="../tags/tag56.xml"/><Relationship Id="rId41" Type="http://schemas.openxmlformats.org/officeDocument/2006/relationships/tags" Target="../tags/tag55.xml"/><Relationship Id="rId40" Type="http://schemas.openxmlformats.org/officeDocument/2006/relationships/tags" Target="../tags/tag54.xml"/><Relationship Id="rId4" Type="http://schemas.openxmlformats.org/officeDocument/2006/relationships/tags" Target="../tags/tag18.xml"/><Relationship Id="rId39" Type="http://schemas.openxmlformats.org/officeDocument/2006/relationships/tags" Target="../tags/tag53.xml"/><Relationship Id="rId38" Type="http://schemas.openxmlformats.org/officeDocument/2006/relationships/tags" Target="../tags/tag52.xml"/><Relationship Id="rId37" Type="http://schemas.openxmlformats.org/officeDocument/2006/relationships/tags" Target="../tags/tag51.xml"/><Relationship Id="rId36" Type="http://schemas.openxmlformats.org/officeDocument/2006/relationships/tags" Target="../tags/tag50.xml"/><Relationship Id="rId35" Type="http://schemas.openxmlformats.org/officeDocument/2006/relationships/tags" Target="../tags/tag49.xml"/><Relationship Id="rId34" Type="http://schemas.openxmlformats.org/officeDocument/2006/relationships/tags" Target="../tags/tag48.xml"/><Relationship Id="rId33" Type="http://schemas.openxmlformats.org/officeDocument/2006/relationships/tags" Target="../tags/tag47.xml"/><Relationship Id="rId32" Type="http://schemas.openxmlformats.org/officeDocument/2006/relationships/tags" Target="../tags/tag46.xml"/><Relationship Id="rId31" Type="http://schemas.openxmlformats.org/officeDocument/2006/relationships/tags" Target="../tags/tag45.xml"/><Relationship Id="rId30" Type="http://schemas.openxmlformats.org/officeDocument/2006/relationships/tags" Target="../tags/tag44.xml"/><Relationship Id="rId3" Type="http://schemas.openxmlformats.org/officeDocument/2006/relationships/image" Target="../media/image4.jpeg"/><Relationship Id="rId29" Type="http://schemas.openxmlformats.org/officeDocument/2006/relationships/tags" Target="../tags/tag43.xml"/><Relationship Id="rId28" Type="http://schemas.openxmlformats.org/officeDocument/2006/relationships/tags" Target="../tags/tag42.xml"/><Relationship Id="rId27" Type="http://schemas.openxmlformats.org/officeDocument/2006/relationships/tags" Target="../tags/tag41.xml"/><Relationship Id="rId26" Type="http://schemas.openxmlformats.org/officeDocument/2006/relationships/tags" Target="../tags/tag40.xml"/><Relationship Id="rId25" Type="http://schemas.openxmlformats.org/officeDocument/2006/relationships/tags" Target="../tags/tag39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image" Target="../media/image3.svg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" b="15665"/>
          <a:stretch>
            <a:fillRect/>
          </a:stretch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8890"/>
            <a:ext cx="1219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99462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8" name="矩形: 圆角 17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453505" y="400050"/>
            <a:ext cx="5136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267A63"/>
                </a:solidFill>
              </a:rPr>
              <a:t>数据库系统原理课程设计中期答辩</a:t>
            </a:r>
            <a:r>
              <a:rPr lang="en-US" altLang="zh-CN" sz="1600" dirty="0">
                <a:solidFill>
                  <a:srgbClr val="267A63"/>
                </a:solidFill>
              </a:rPr>
              <a:t>-</a:t>
            </a:r>
            <a:r>
              <a:rPr lang="zh-CN" altLang="en-US" sz="1600" dirty="0">
                <a:solidFill>
                  <a:srgbClr val="267A63"/>
                </a:solidFill>
              </a:rPr>
              <a:t>第</a:t>
            </a:r>
            <a:r>
              <a:rPr lang="en-US" altLang="zh-CN" sz="1600" dirty="0">
                <a:solidFill>
                  <a:srgbClr val="267A63"/>
                </a:solidFill>
              </a:rPr>
              <a:t>8</a:t>
            </a:r>
            <a:r>
              <a:rPr lang="zh-CN" altLang="en-US" sz="1600" dirty="0">
                <a:solidFill>
                  <a:srgbClr val="267A63"/>
                </a:solidFill>
              </a:rPr>
              <a:t>小组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96645" y="4270375"/>
            <a:ext cx="10013315" cy="1218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6600" dirty="0">
                <a:ln>
                  <a:gradFill>
                    <a:gsLst>
                      <a:gs pos="0">
                        <a:srgbClr val="267A63"/>
                      </a:gs>
                      <a:gs pos="73000">
                        <a:srgbClr val="267A63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</a:rPr>
              <a:t>FORESTEAGLE EYE</a:t>
            </a:r>
            <a:endParaRPr lang="en-US" altLang="zh-CN" sz="6600" dirty="0">
              <a:ln>
                <a:gradFill>
                  <a:gsLst>
                    <a:gs pos="0">
                      <a:srgbClr val="267A63"/>
                    </a:gs>
                    <a:gs pos="73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64920" y="1087755"/>
            <a:ext cx="9662160" cy="2461895"/>
            <a:chOff x="1992" y="1824"/>
            <a:chExt cx="15216" cy="3877"/>
          </a:xfrm>
        </p:grpSpPr>
        <p:grpSp>
          <p:nvGrpSpPr>
            <p:cNvPr id="2" name="组合 1"/>
            <p:cNvGrpSpPr/>
            <p:nvPr/>
          </p:nvGrpSpPr>
          <p:grpSpPr>
            <a:xfrm rot="0">
              <a:off x="1992" y="1824"/>
              <a:ext cx="15216" cy="3877"/>
              <a:chOff x="1992" y="1824"/>
              <a:chExt cx="15216" cy="3877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298" y="2942"/>
                <a:ext cx="10434" cy="2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林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上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鹰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眼</a:t>
                </a:r>
                <a:endParaRPr lang="zh-CN" altLang="en-US" sz="5400" dirty="0">
                  <a:solidFill>
                    <a:srgbClr val="267A63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基于</a:t>
                </a:r>
                <a:r>
                  <a:rPr lang="en-US" altLang="zh-CN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MySQL</a:t>
                </a:r>
                <a:r>
                  <a:rPr lang="zh-CN" altLang="en-US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的森林环境监控系统</a:t>
                </a:r>
                <a:endParaRPr lang="zh-CN" altLang="en-US" sz="2800" dirty="0">
                  <a:solidFill>
                    <a:srgbClr val="267A63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9038" y="1824"/>
                <a:ext cx="1124" cy="1124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992" y="5073"/>
                <a:ext cx="1521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sz="2000" b="1" dirty="0">
                    <a:solidFill>
                      <a:schemeClr val="tx1">
                        <a:alpha val="50000"/>
                      </a:schemeClr>
                    </a:solidFill>
                    <a:latin typeface="Arial Black" panose="020B0A04020102020204" charset="0"/>
                    <a:ea typeface="Yu Gothic UI Semibold" panose="020B0700000000000000" charset="-128"/>
                    <a:cs typeface="Arial Black" panose="020B0A04020102020204" charset="0"/>
                  </a:rPr>
                  <a:t>Forest Environmental Monitoring System Based on </a:t>
                </a:r>
                <a:r>
                  <a:rPr lang="en-US" sz="2000" b="1" dirty="0">
                    <a:solidFill>
                      <a:schemeClr val="tx1">
                        <a:alpha val="50000"/>
                      </a:schemeClr>
                    </a:solidFill>
                    <a:latin typeface="Arial Black" panose="020B0A04020102020204" charset="0"/>
                    <a:ea typeface="Yu Gothic UI Semibold" panose="020B0700000000000000" charset="-128"/>
                    <a:cs typeface="Arial Black" panose="020B0A04020102020204" charset="0"/>
                  </a:rPr>
                  <a:t>MySQL</a:t>
                </a:r>
                <a:endParaRPr lang="en-US" sz="2000" b="1" dirty="0">
                  <a:solidFill>
                    <a:schemeClr val="tx1">
                      <a:alpha val="50000"/>
                    </a:schemeClr>
                  </a:solidFill>
                  <a:latin typeface="Arial Black" panose="020B0A04020102020204" charset="0"/>
                  <a:ea typeface="Yu Gothic UI Semibold" panose="020B0700000000000000" charset="-128"/>
                  <a:cs typeface="Arial Black" panose="020B0A04020102020204" charset="0"/>
                </a:endParaRPr>
              </a:p>
            </p:txBody>
          </p:sp>
        </p:grpSp>
        <p:pic>
          <p:nvPicPr>
            <p:cNvPr id="24" name="图片 23" descr="森林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04" y="1879"/>
              <a:ext cx="1014" cy="101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517650" y="3484245"/>
            <a:ext cx="915670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小组成员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2252429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蔡宇轩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2252436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周小新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2251927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江娓怡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2252442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李林熹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2252078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李宜洋</a:t>
            </a:r>
            <a:endParaRPr lang="zh-CN" altLang="en-US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435100" y="1216660"/>
            <a:ext cx="411035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由于设计需要在</a:t>
            </a:r>
            <a:r>
              <a:rPr lang="zh-CN" altLang="en-US" sz="2400" b="1">
                <a:solidFill>
                  <a:srgbClr val="404040"/>
                </a:solidFill>
                <a:latin typeface="黑体" panose="02010609060101010101" charset="-122"/>
                <a:ea typeface="黑体" panose="02010609060101010101" charset="-122"/>
              </a:rPr>
              <a:t>web端嵌入游戏</a:t>
            </a:r>
            <a:endParaRPr lang="zh-CN" altLang="en-US" sz="2400" b="1">
              <a:solidFill>
                <a:srgbClr val="40404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本项目将不同模块的</a:t>
            </a:r>
            <a:r>
              <a:rPr lang="zh-CN" altLang="en-US" sz="20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数据库分立</a:t>
            </a:r>
            <a:endParaRPr lang="zh-CN" altLang="en-US" sz="2000" b="1">
              <a:solidFill>
                <a:srgbClr val="10705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16" name="组合 15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Database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163" y="675"/>
                <a:ext cx="4154" cy="780"/>
                <a:chOff x="1163" y="675"/>
                <a:chExt cx="4154" cy="780"/>
              </a:xfrm>
            </p:grpSpPr>
            <p:sp>
              <p:nvSpPr>
                <p:cNvPr id="22" name="文本框 21"/>
                <p:cNvSpPr txBox="1"/>
                <p:nvPr/>
              </p:nvSpPr>
              <p:spPr>
                <a:xfrm>
                  <a:off x="1944" y="675"/>
                  <a:ext cx="337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数据库设计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3" name="组合 22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4" name="椭圆 23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5" name="图片 24" descr="森林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6" name="文本框 25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3885" y="1216660"/>
            <a:ext cx="1475740" cy="759460"/>
            <a:chOff x="9105" y="1877"/>
            <a:chExt cx="4271" cy="1196"/>
          </a:xfrm>
        </p:grpSpPr>
        <p:sp>
          <p:nvSpPr>
            <p:cNvPr id="32" name="文本框 31"/>
            <p:cNvSpPr txBox="1"/>
            <p:nvPr/>
          </p:nvSpPr>
          <p:spPr>
            <a:xfrm>
              <a:off x="9120" y="1877"/>
              <a:ext cx="225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03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105" y="2542"/>
              <a:ext cx="427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ER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图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35" name="表格 34"/>
          <p:cNvGraphicFramePr/>
          <p:nvPr>
            <p:custDataLst>
              <p:tags r:id="rId3"/>
            </p:custDataLst>
          </p:nvPr>
        </p:nvGraphicFramePr>
        <p:xfrm>
          <a:off x="2242185" y="3844925"/>
          <a:ext cx="1134110" cy="563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User</a:t>
                      </a:r>
                      <a:endParaRPr lang="en-US" altLang="zh-CN" sz="1200" b="1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用户数据库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/>
          <p:nvPr>
            <p:custDataLst>
              <p:tags r:id="rId4"/>
            </p:custDataLst>
          </p:nvPr>
        </p:nvGraphicFramePr>
        <p:xfrm>
          <a:off x="2242185" y="4897755"/>
          <a:ext cx="1134110" cy="563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Forest</a:t>
                      </a:r>
                      <a:endParaRPr lang="en-US" altLang="zh-CN" sz="1200" b="1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E5F6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tx1"/>
                          </a:solidFill>
                        </a:rPr>
                        <a:t>森林数据库</a:t>
                      </a:r>
                      <a:endParaRPr lang="zh-CN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7" name="表格 36"/>
          <p:cNvGraphicFramePr/>
          <p:nvPr>
            <p:custDataLst>
              <p:tags r:id="rId5"/>
            </p:custDataLst>
          </p:nvPr>
        </p:nvGraphicFramePr>
        <p:xfrm>
          <a:off x="603885" y="3844925"/>
          <a:ext cx="1134110" cy="5638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Institute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AE8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机构数据库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6"/>
            </p:custDataLst>
          </p:nvPr>
        </p:nvGraphicFramePr>
        <p:xfrm>
          <a:off x="3880485" y="3844925"/>
          <a:ext cx="1134110" cy="563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Forum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0FFFF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论坛数据库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表格 38"/>
          <p:cNvGraphicFramePr/>
          <p:nvPr>
            <p:custDataLst>
              <p:tags r:id="rId7"/>
            </p:custDataLst>
          </p:nvPr>
        </p:nvGraphicFramePr>
        <p:xfrm>
          <a:off x="2242185" y="2792095"/>
          <a:ext cx="113411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Activity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BEA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林业活动数据库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1" name="直接箭头连接符 40"/>
          <p:cNvCxnSpPr>
            <a:stCxn id="39" idx="2"/>
            <a:endCxn id="35" idx="0"/>
          </p:cNvCxnSpPr>
          <p:nvPr/>
        </p:nvCxnSpPr>
        <p:spPr>
          <a:xfrm>
            <a:off x="2809240" y="335597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5" idx="2"/>
            <a:endCxn id="36" idx="0"/>
          </p:cNvCxnSpPr>
          <p:nvPr/>
        </p:nvCxnSpPr>
        <p:spPr>
          <a:xfrm>
            <a:off x="2809240" y="440880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7" idx="3"/>
            <a:endCxn id="35" idx="1"/>
          </p:cNvCxnSpPr>
          <p:nvPr/>
        </p:nvCxnSpPr>
        <p:spPr>
          <a:xfrm>
            <a:off x="1737995" y="412686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8" idx="1"/>
            <a:endCxn id="35" idx="3"/>
          </p:cNvCxnSpPr>
          <p:nvPr/>
        </p:nvCxnSpPr>
        <p:spPr>
          <a:xfrm flipH="1">
            <a:off x="3376295" y="412686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37" idx="2"/>
            <a:endCxn id="36" idx="1"/>
          </p:cNvCxnSpPr>
          <p:nvPr/>
        </p:nvCxnSpPr>
        <p:spPr>
          <a:xfrm rot="5400000" flipV="1">
            <a:off x="1320800" y="4258310"/>
            <a:ext cx="770890" cy="1071245"/>
          </a:xfrm>
          <a:prstGeom prst="bentConnector2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3410" y="1216660"/>
            <a:ext cx="3233420" cy="521970"/>
            <a:chOff x="9120" y="1877"/>
            <a:chExt cx="5092" cy="822"/>
          </a:xfrm>
        </p:grpSpPr>
        <p:sp>
          <p:nvSpPr>
            <p:cNvPr id="14" name="文本框 13"/>
            <p:cNvSpPr txBox="1"/>
            <p:nvPr/>
          </p:nvSpPr>
          <p:spPr>
            <a:xfrm>
              <a:off x="9120" y="1877"/>
              <a:ext cx="225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03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41" y="1994"/>
              <a:ext cx="427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ER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图详细展示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5" name="图片 14" descr="ER图样例"/>
          <p:cNvPicPr>
            <a:picLocks noChangeAspect="1"/>
          </p:cNvPicPr>
          <p:nvPr/>
        </p:nvPicPr>
        <p:blipFill>
          <a:blip r:embed="rId2"/>
          <a:srcRect b="52583"/>
          <a:stretch>
            <a:fillRect/>
          </a:stretch>
        </p:blipFill>
        <p:spPr>
          <a:xfrm>
            <a:off x="1430020" y="1574800"/>
            <a:ext cx="8898255" cy="4973320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23" idx="0"/>
            <a:endCxn id="15" idx="1"/>
          </p:cNvCxnSpPr>
          <p:nvPr/>
        </p:nvCxnSpPr>
        <p:spPr>
          <a:xfrm flipV="1">
            <a:off x="825500" y="4061460"/>
            <a:ext cx="604520" cy="307975"/>
          </a:xfrm>
          <a:prstGeom prst="straightConnector1">
            <a:avLst/>
          </a:prstGeom>
          <a:ln w="38100">
            <a:solidFill>
              <a:srgbClr val="10705A"/>
            </a:solidFill>
            <a:headEnd type="none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22" idx="2"/>
            <a:endCxn id="15" idx="0"/>
          </p:cNvCxnSpPr>
          <p:nvPr/>
        </p:nvCxnSpPr>
        <p:spPr>
          <a:xfrm>
            <a:off x="5878830" y="1341755"/>
            <a:ext cx="635" cy="233045"/>
          </a:xfrm>
          <a:prstGeom prst="straightConnector1">
            <a:avLst/>
          </a:prstGeom>
          <a:ln w="38100">
            <a:solidFill>
              <a:srgbClr val="10705A"/>
            </a:solidFill>
            <a:headEnd type="none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24" idx="0"/>
            <a:endCxn id="15" idx="3"/>
          </p:cNvCxnSpPr>
          <p:nvPr/>
        </p:nvCxnSpPr>
        <p:spPr>
          <a:xfrm flipH="1" flipV="1">
            <a:off x="10328275" y="4061460"/>
            <a:ext cx="741680" cy="307975"/>
          </a:xfrm>
          <a:prstGeom prst="straightConnector1">
            <a:avLst/>
          </a:prstGeom>
          <a:ln w="38100">
            <a:solidFill>
              <a:srgbClr val="10705A"/>
            </a:solidFill>
            <a:headEnd type="none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846830" y="973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10705A"/>
                </a:solidFill>
              </a:rPr>
              <a:t>林业活动报备审批</a:t>
            </a:r>
            <a:endParaRPr lang="zh-CN" altLang="en-US">
              <a:solidFill>
                <a:srgbClr val="10705A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820" y="4369435"/>
            <a:ext cx="1483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10705A"/>
                </a:solidFill>
              </a:rPr>
              <a:t>游戏数据库</a:t>
            </a:r>
            <a:endParaRPr lang="zh-CN" altLang="en-US">
              <a:solidFill>
                <a:srgbClr val="10705A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28275" y="4369435"/>
            <a:ext cx="1483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10705A"/>
                </a:solidFill>
              </a:rPr>
              <a:t>论坛数据库</a:t>
            </a:r>
            <a:endParaRPr lang="zh-CN" altLang="en-US">
              <a:solidFill>
                <a:srgbClr val="10705A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26" name="组合 25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Database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163" y="675"/>
                <a:ext cx="4154" cy="780"/>
                <a:chOff x="1163" y="675"/>
                <a:chExt cx="4154" cy="780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>
                  <a:off x="1944" y="675"/>
                  <a:ext cx="337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数据库设计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34" name="组合 3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35" name="椭圆 3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36" name="图片 35" descr="森林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7" name="文本框 36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pic>
        <p:nvPicPr>
          <p:cNvPr id="15" name="图片 14" descr="ER图样例"/>
          <p:cNvPicPr>
            <a:picLocks noChangeAspect="1"/>
          </p:cNvPicPr>
          <p:nvPr/>
        </p:nvPicPr>
        <p:blipFill>
          <a:blip r:embed="rId2"/>
          <a:srcRect l="721" t="44808" r="-721" b="2720"/>
          <a:stretch>
            <a:fillRect/>
          </a:stretch>
        </p:blipFill>
        <p:spPr>
          <a:xfrm>
            <a:off x="2555240" y="1024255"/>
            <a:ext cx="8689340" cy="5374640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23" idx="0"/>
            <a:endCxn id="15" idx="1"/>
          </p:cNvCxnSpPr>
          <p:nvPr/>
        </p:nvCxnSpPr>
        <p:spPr>
          <a:xfrm flipV="1">
            <a:off x="1405255" y="3711575"/>
            <a:ext cx="1149985" cy="102235"/>
          </a:xfrm>
          <a:prstGeom prst="straightConnector1">
            <a:avLst/>
          </a:prstGeom>
          <a:ln w="38100">
            <a:solidFill>
              <a:srgbClr val="10705A"/>
            </a:solidFill>
            <a:headEnd type="none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63575" y="3813810"/>
            <a:ext cx="1483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10705A"/>
                </a:solidFill>
              </a:rPr>
              <a:t>森林资源</a:t>
            </a:r>
            <a:endParaRPr lang="zh-CN" altLang="en-US">
              <a:solidFill>
                <a:srgbClr val="10705A"/>
              </a:solidFill>
            </a:endParaRPr>
          </a:p>
          <a:p>
            <a:pPr algn="ctr"/>
            <a:r>
              <a:rPr lang="zh-CN" altLang="en-US">
                <a:solidFill>
                  <a:srgbClr val="10705A"/>
                </a:solidFill>
              </a:rPr>
              <a:t>数据库</a:t>
            </a:r>
            <a:endParaRPr lang="zh-CN" altLang="en-US">
              <a:solidFill>
                <a:srgbClr val="10705A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19" name="组合 18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Database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163" y="675"/>
                <a:ext cx="4154" cy="780"/>
                <a:chOff x="1163" y="675"/>
                <a:chExt cx="4154" cy="780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1944" y="675"/>
                  <a:ext cx="337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数据库设计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7" name="图片 26" descr="森林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2" name="文本框 31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3410" y="1216660"/>
            <a:ext cx="3233420" cy="521970"/>
            <a:chOff x="9120" y="1877"/>
            <a:chExt cx="5092" cy="822"/>
          </a:xfrm>
        </p:grpSpPr>
        <p:sp>
          <p:nvSpPr>
            <p:cNvPr id="34" name="文本框 33"/>
            <p:cNvSpPr txBox="1"/>
            <p:nvPr/>
          </p:nvSpPr>
          <p:spPr>
            <a:xfrm>
              <a:off x="9120" y="1877"/>
              <a:ext cx="225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03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41" y="1994"/>
              <a:ext cx="427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ER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图详细展示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19" name="组合 18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Website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163" y="675"/>
                <a:ext cx="3984" cy="780"/>
                <a:chOff x="1163" y="675"/>
                <a:chExt cx="3984" cy="780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1944" y="675"/>
                  <a:ext cx="320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3.2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网站设计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7" name="图片 26" descr="森林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2" name="文本框 31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3410" y="1216660"/>
            <a:ext cx="3233420" cy="521970"/>
            <a:chOff x="9120" y="1877"/>
            <a:chExt cx="5092" cy="822"/>
          </a:xfrm>
        </p:grpSpPr>
        <p:sp>
          <p:nvSpPr>
            <p:cNvPr id="34" name="文本框 33"/>
            <p:cNvSpPr txBox="1"/>
            <p:nvPr/>
          </p:nvSpPr>
          <p:spPr>
            <a:xfrm>
              <a:off x="9120" y="1877"/>
              <a:ext cx="225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01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41" y="1994"/>
              <a:ext cx="427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开发框架</a:t>
              </a:r>
              <a:endParaRPr lang="zh-CN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3410" y="2071370"/>
            <a:ext cx="4042410" cy="2094230"/>
            <a:chOff x="1099" y="2740"/>
            <a:chExt cx="6366" cy="3298"/>
          </a:xfrm>
        </p:grpSpPr>
        <p:sp>
          <p:nvSpPr>
            <p:cNvPr id="2" name="文本框 1"/>
            <p:cNvSpPr txBox="1"/>
            <p:nvPr/>
          </p:nvSpPr>
          <p:spPr>
            <a:xfrm>
              <a:off x="1099" y="3802"/>
              <a:ext cx="5778" cy="2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b="1" i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开发环境</a:t>
              </a:r>
              <a:endParaRPr lang="zh-CN" altLang="en-US" b="1" i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/>
                <a:t>VSCode</a:t>
              </a:r>
              <a:endParaRPr lang="en-US" altLang="zh-CN"/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 i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数据库</a:t>
              </a:r>
              <a:endParaRPr lang="zh-CN" altLang="en-US" b="1" i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/>
                <a:t>Oceanbase+DataGrip</a:t>
              </a:r>
              <a:r>
                <a:rPr lang="zh-CN" altLang="en-US"/>
                <a:t>图形化界面</a:t>
              </a: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99" y="2740"/>
              <a:ext cx="636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2000" b="1" dirty="0">
                  <a:solidFill>
                    <a:srgbClr val="267A63"/>
                  </a:solidFill>
                  <a:sym typeface="+mn-ea"/>
                </a:rPr>
                <a:t>开发</a:t>
              </a:r>
              <a:r>
                <a:rPr lang="en-US" altLang="zh-CN" sz="2000" dirty="0">
                  <a:solidFill>
                    <a:srgbClr val="267A63"/>
                  </a:solidFill>
                  <a:sym typeface="+mn-ea"/>
                </a:rPr>
                <a:t>环境</a:t>
              </a:r>
              <a:r>
                <a:rPr lang="en-US" altLang="zh-CN" sz="2000" b="1" dirty="0">
                  <a:solidFill>
                    <a:srgbClr val="267A63"/>
                  </a:solidFill>
                  <a:sym typeface="+mn-ea"/>
                </a:rPr>
                <a:t>与软件</a:t>
              </a:r>
              <a:endParaRPr lang="en-US" altLang="zh-CN" sz="20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1229" y="3365"/>
              <a:ext cx="3572" cy="57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62090" y="1219835"/>
            <a:ext cx="4845685" cy="3035300"/>
            <a:chOff x="10284" y="2740"/>
            <a:chExt cx="7631" cy="4780"/>
          </a:xfrm>
        </p:grpSpPr>
        <p:sp>
          <p:nvSpPr>
            <p:cNvPr id="6" name="文本框 5"/>
            <p:cNvSpPr txBox="1"/>
            <p:nvPr/>
          </p:nvSpPr>
          <p:spPr>
            <a:xfrm>
              <a:off x="10284" y="2740"/>
              <a:ext cx="388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2000" dirty="0">
                  <a:solidFill>
                    <a:srgbClr val="267A63"/>
                  </a:solidFill>
                  <a:sym typeface="+mn-ea"/>
                </a:rPr>
                <a:t>框架技术</a:t>
              </a:r>
              <a:endParaRPr lang="en-US" altLang="zh-CN" sz="2000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438" y="3802"/>
              <a:ext cx="7477" cy="3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 i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前端</a:t>
              </a:r>
              <a:endParaRPr lang="zh-CN" altLang="en-US" b="1" i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/>
                <a:t>基于</a:t>
              </a:r>
              <a:r>
                <a:rPr lang="en-US" altLang="zh-CN"/>
                <a:t>JavaScript</a:t>
              </a:r>
              <a:r>
                <a:rPr lang="zh-CN" altLang="en-US"/>
                <a:t>的</a:t>
              </a:r>
              <a:r>
                <a:rPr lang="en-US" altLang="zh-CN"/>
                <a:t>Vue.js</a:t>
              </a:r>
              <a:r>
                <a:rPr lang="zh-CN" altLang="en-US"/>
                <a:t>构建用户界面</a:t>
              </a:r>
              <a:endParaRPr lang="zh-CN" altLang="en-US"/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 i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后端</a:t>
              </a:r>
              <a:endParaRPr lang="zh-CN" altLang="en-US" b="1" i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/>
                <a:t>基于</a:t>
              </a:r>
              <a:r>
                <a:rPr lang="en-US" altLang="zh-CN"/>
                <a:t>Python</a:t>
              </a:r>
              <a:r>
                <a:rPr lang="zh-CN" altLang="en-US"/>
                <a:t>的</a:t>
              </a:r>
              <a:r>
                <a:rPr lang="en-US" altLang="zh-CN"/>
                <a:t>Flask</a:t>
              </a:r>
              <a:r>
                <a:rPr lang="zh-CN" altLang="en-US"/>
                <a:t>构建</a:t>
              </a:r>
              <a:r>
                <a:rPr lang="en-US" altLang="zh-CN"/>
                <a:t>API</a:t>
              </a:r>
              <a:endParaRPr lang="en-US" altLang="zh-CN"/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 i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前后端通信过程</a:t>
              </a:r>
              <a:endParaRPr lang="zh-CN" altLang="en-US" b="1" i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/>
                <a:t>通过</a:t>
              </a:r>
              <a:r>
                <a:rPr lang="en-US" altLang="zh-CN"/>
                <a:t>HTTP API</a:t>
              </a:r>
              <a:r>
                <a:rPr lang="zh-CN" altLang="en-US"/>
                <a:t>进行通信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flipV="1">
              <a:off x="10438" y="3465"/>
              <a:ext cx="2551" cy="57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411095" y="4868545"/>
            <a:ext cx="7369175" cy="1050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rgbClr val="0F382A"/>
                </a:solidFill>
                <a:sym typeface="+mn-ea"/>
              </a:rPr>
              <a:t>①前端通过Axios 或 Fetch发起 HTTP 请求到 Flask 后端 API</a:t>
            </a:r>
            <a:endParaRPr lang="zh-CN" altLang="en-US" sz="1600">
              <a:solidFill>
                <a:srgbClr val="0F382A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rgbClr val="0F382A"/>
                </a:solidFill>
                <a:sym typeface="+mn-ea"/>
              </a:rPr>
              <a:t>②后端处理请求，执行必要的逻辑（如数据库查询），并返回 JSON 响应</a:t>
            </a:r>
            <a:endParaRPr lang="zh-CN" altLang="en-US" sz="1600">
              <a:solidFill>
                <a:srgbClr val="0F382A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rgbClr val="0F382A"/>
                </a:solidFill>
                <a:sym typeface="+mn-ea"/>
              </a:rPr>
              <a:t>③前端接收后端返回的数据，更新 Vue 组件的状态</a:t>
            </a:r>
            <a:endParaRPr lang="zh-CN" altLang="en-US" sz="1600">
              <a:solidFill>
                <a:srgbClr val="0F382A"/>
              </a:solidFill>
              <a:sym typeface="+mn-ea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7421245" y="4123055"/>
            <a:ext cx="607695" cy="577850"/>
          </a:xfrm>
          <a:prstGeom prst="straightConnector1">
            <a:avLst/>
          </a:prstGeom>
          <a:ln w="69850" cmpd="sng">
            <a:solidFill>
              <a:srgbClr val="267A63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19" name="组合 18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Website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163" y="675"/>
                <a:ext cx="3984" cy="780"/>
                <a:chOff x="1163" y="675"/>
                <a:chExt cx="3984" cy="780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1944" y="675"/>
                  <a:ext cx="320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3.2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网站设计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7" name="图片 26" descr="森林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2" name="文本框 31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3410" y="1216660"/>
            <a:ext cx="4041775" cy="521970"/>
            <a:chOff x="9120" y="1877"/>
            <a:chExt cx="6365" cy="822"/>
          </a:xfrm>
        </p:grpSpPr>
        <p:sp>
          <p:nvSpPr>
            <p:cNvPr id="34" name="文本框 33"/>
            <p:cNvSpPr txBox="1"/>
            <p:nvPr/>
          </p:nvSpPr>
          <p:spPr>
            <a:xfrm>
              <a:off x="9120" y="1877"/>
              <a:ext cx="225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02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41" y="1994"/>
              <a:ext cx="554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网站界面设计与功能模块部署</a:t>
              </a:r>
              <a:endParaRPr lang="zh-CN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图片 2" descr="2cc9a155093f0888bd90f69096a8c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" y="1995170"/>
            <a:ext cx="3345815" cy="18808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grpSp>
        <p:nvGrpSpPr>
          <p:cNvPr id="41" name="组合 40"/>
          <p:cNvGrpSpPr/>
          <p:nvPr/>
        </p:nvGrpSpPr>
        <p:grpSpPr>
          <a:xfrm rot="0">
            <a:off x="1715770" y="2160905"/>
            <a:ext cx="1703070" cy="384810"/>
            <a:chOff x="2702" y="3327"/>
            <a:chExt cx="2682" cy="606"/>
          </a:xfrm>
        </p:grpSpPr>
        <p:sp>
          <p:nvSpPr>
            <p:cNvPr id="40" name="矩形 39"/>
            <p:cNvSpPr/>
            <p:nvPr/>
          </p:nvSpPr>
          <p:spPr>
            <a:xfrm>
              <a:off x="2702" y="3327"/>
              <a:ext cx="2682" cy="60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703" y="3386"/>
              <a:ext cx="2681" cy="480"/>
              <a:chOff x="2627" y="1824"/>
              <a:chExt cx="13951" cy="2486"/>
            </a:xfrm>
          </p:grpSpPr>
          <p:grpSp>
            <p:nvGrpSpPr>
              <p:cNvPr id="15" name="组合 14"/>
              <p:cNvGrpSpPr/>
              <p:nvPr/>
            </p:nvGrpSpPr>
            <p:grpSpPr>
              <a:xfrm rot="0">
                <a:off x="2627" y="1824"/>
                <a:ext cx="13951" cy="2486"/>
                <a:chOff x="2627" y="1824"/>
                <a:chExt cx="13951" cy="2486"/>
              </a:xfrm>
            </p:grpSpPr>
            <p:sp>
              <p:nvSpPr>
                <p:cNvPr id="18" name="文本框 17"/>
                <p:cNvSpPr txBox="1"/>
                <p:nvPr/>
              </p:nvSpPr>
              <p:spPr>
                <a:xfrm>
                  <a:off x="2627" y="2855"/>
                  <a:ext cx="13951" cy="1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>
                    <a:lnSpc>
                      <a:spcPct val="90000"/>
                    </a:lnSpc>
                  </a:pPr>
                  <a:r>
                    <a:rPr lang="zh-CN" altLang="en-US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林</a:t>
                  </a:r>
                  <a:r>
                    <a:rPr lang="en-US" altLang="zh-CN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·</a:t>
                  </a:r>
                  <a:r>
                    <a:rPr lang="zh-CN" altLang="en-US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上</a:t>
                  </a:r>
                  <a:r>
                    <a:rPr lang="en-US" altLang="zh-CN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·</a:t>
                  </a:r>
                  <a:r>
                    <a:rPr lang="zh-CN" altLang="en-US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鹰</a:t>
                  </a:r>
                  <a:r>
                    <a:rPr lang="en-US" altLang="zh-CN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·</a:t>
                  </a:r>
                  <a:r>
                    <a:rPr lang="zh-CN" altLang="en-US" sz="700" b="1" dirty="0">
                      <a:solidFill>
                        <a:srgbClr val="267A63"/>
                      </a:solidFill>
                      <a:latin typeface="方正公文小标宋" panose="02000500000000000000" charset="-122"/>
                      <a:ea typeface="方正公文小标宋" panose="02000500000000000000" charset="-122"/>
                      <a:sym typeface="+mn-ea"/>
                    </a:rPr>
                    <a:t>眼</a:t>
                  </a:r>
                  <a:endParaRPr lang="zh-CN" altLang="en-US" sz="700" b="1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endParaRP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altLang="zh-CN" sz="500" dirty="0">
                      <a:solidFill>
                        <a:schemeClr val="bg1">
                          <a:lumMod val="50000"/>
                        </a:schemeClr>
                      </a:solidFill>
                      <a:latin typeface="Bahnschrift SemiBold" panose="020B0502040204020203" charset="0"/>
                      <a:ea typeface="方正公文小标宋" panose="02000500000000000000" charset="-122"/>
                      <a:cs typeface="Bahnschrift SemiBold" panose="020B0502040204020203" charset="0"/>
                      <a:sym typeface="+mn-ea"/>
                    </a:rPr>
                    <a:t>Forest Eagle Eye, Your Online Forest Assistant</a:t>
                  </a:r>
                  <a:endParaRPr lang="en-US" altLang="zh-CN" sz="500" dirty="0">
                    <a:solidFill>
                      <a:schemeClr val="bg1">
                        <a:lumMod val="50000"/>
                      </a:schemeClr>
                    </a:solidFill>
                    <a:latin typeface="Bahnschrift SemiBold" panose="020B0502040204020203" charset="0"/>
                    <a:ea typeface="方正公文小标宋" panose="02000500000000000000" charset="-122"/>
                    <a:cs typeface="Bahnschrift SemiBold" panose="020B0502040204020203" charset="0"/>
                    <a:sym typeface="+mn-ea"/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9038" y="1824"/>
                  <a:ext cx="1124" cy="1124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39" name="图片 38" descr="森林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4" y="1879"/>
                <a:ext cx="1014" cy="1014"/>
              </a:xfrm>
              <a:prstGeom prst="rect">
                <a:avLst/>
              </a:prstGeom>
            </p:spPr>
          </p:pic>
        </p:grpSp>
      </p:grpSp>
      <p:pic>
        <p:nvPicPr>
          <p:cNvPr id="43" name="图片 42" descr="8f4e56230097b3127069f37fd9f02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845" y="1995170"/>
            <a:ext cx="3338195" cy="1876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4" name="图片 43" descr="5b248465eac30c57464cfc0b5618af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765" y="1995170"/>
            <a:ext cx="3381375" cy="19005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5" name="图片 44" descr="7e677a5c28ec2d8c2943e8db42c22c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065" y="4243070"/>
            <a:ext cx="3336925" cy="1875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6" name="图片 45" descr="e8eabafec6c3542a983ad0f90c2eaf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855" y="4238625"/>
            <a:ext cx="3339465" cy="18776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10800000">
            <a:off x="6772844" y="367030"/>
            <a:ext cx="1290320" cy="4903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ForestEYE</a:t>
            </a:r>
            <a:endParaRPr lang="en-US" altLang="zh-CN" sz="7200" dirty="0">
              <a:ln>
                <a:solidFill>
                  <a:srgbClr val="267A63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-161360"/>
            <a:ext cx="457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7" name="矩形: 圆角 6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5594350"/>
            <a:ext cx="9550400" cy="126365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8165" y="5589856"/>
            <a:ext cx="8439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n>
                  <a:solidFill>
                    <a:schemeClr val="bg1"/>
                  </a:solidFill>
                </a:ln>
                <a:noFill/>
              </a:rPr>
              <a:t>GREEN FOREST</a:t>
            </a:r>
            <a:endParaRPr lang="zh-CN" altLang="en-US" sz="80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550" y="400050"/>
            <a:ext cx="1238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67A63"/>
                </a:solidFill>
              </a:rPr>
              <a:t>FOUR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2374" y="1765300"/>
            <a:ext cx="163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>
                  <a:gsLst>
                    <a:gs pos="0">
                      <a:srgbClr val="267A63">
                        <a:alpha val="42000"/>
                      </a:srgbClr>
                    </a:gs>
                    <a:gs pos="84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rPr>
              <a:t>04</a:t>
            </a:r>
            <a:endParaRPr lang="zh-CN" altLang="en-US" sz="7200" dirty="0">
              <a:gradFill>
                <a:gsLst>
                  <a:gs pos="0">
                    <a:srgbClr val="267A63">
                      <a:alpha val="42000"/>
                    </a:srgbClr>
                  </a:gs>
                  <a:gs pos="84000">
                    <a:srgbClr val="267A63">
                      <a:alpha val="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44598" y="3098363"/>
            <a:ext cx="27559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Labor Division and Plan</a:t>
            </a:r>
            <a:endParaRPr lang="en-US" altLang="zh-CN" sz="16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58900" y="3660236"/>
            <a:ext cx="504000" cy="45719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66799" y="2787645"/>
            <a:ext cx="4740275" cy="272938"/>
          </a:xfrm>
          <a:prstGeom prst="rect">
            <a:avLst/>
          </a:prstGeom>
          <a:solidFill>
            <a:schemeClr val="bg1"/>
          </a:solidFill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257302" y="2774612"/>
            <a:ext cx="2628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14874" y="2300248"/>
            <a:ext cx="2755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+mj-ea"/>
                <a:ea typeface="+mj-ea"/>
              </a:rPr>
              <a:t>分工计划</a:t>
            </a:r>
            <a:endParaRPr lang="zh-CN" altLang="en-US" sz="4400" dirty="0"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5" name="任意多边形: 形状 4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wrap="square" rtlCol="0" anchor="ctr"/>
            <a:lstStyle/>
            <a:p>
              <a:endParaRPr lang="zh-CN" altLang="en-US" dirty="0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wrap="square"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wrap="square" rtlCol="0" anchor="ctr"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34440" y="428625"/>
            <a:ext cx="1988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atin typeface="+mj-ea"/>
                <a:ea typeface="+mj-ea"/>
              </a:rPr>
              <a:t>4.1  </a:t>
            </a:r>
            <a:r>
              <a:rPr lang="zh-CN" altLang="en-US" sz="2000" dirty="0">
                <a:latin typeface="+mj-ea"/>
                <a:ea typeface="+mj-ea"/>
              </a:rPr>
              <a:t>分工</a:t>
            </a:r>
            <a:r>
              <a:rPr lang="zh-CN" altLang="en-US" sz="2000" dirty="0">
                <a:latin typeface="+mj-ea"/>
                <a:ea typeface="+mj-ea"/>
              </a:rPr>
              <a:t>计划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4027" y="726582"/>
            <a:ext cx="17913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Labor Division</a:t>
            </a:r>
            <a:endParaRPr lang="en-US" altLang="zh-CN" sz="12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1" name="矩形: 圆角 10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355283" y="348527"/>
            <a:ext cx="690880" cy="740410"/>
            <a:chOff x="17179" y="9160"/>
            <a:chExt cx="1088" cy="1166"/>
          </a:xfrm>
        </p:grpSpPr>
        <p:sp>
          <p:nvSpPr>
            <p:cNvPr id="69" name="椭圆 6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17179" y="9940"/>
              <a:ext cx="1088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1562161" y="1449356"/>
            <a:ext cx="577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67A63"/>
                </a:solidFill>
              </a:rPr>
              <a:t>01</a:t>
            </a:r>
            <a:endParaRPr lang="zh-CN" altLang="en-US" sz="2800" dirty="0">
              <a:solidFill>
                <a:srgbClr val="267A63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552575" y="1871345"/>
            <a:ext cx="1580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网页前端</a:t>
            </a:r>
            <a:r>
              <a:rPr lang="en-US" altLang="zh-CN" sz="1600" dirty="0">
                <a:solidFill>
                  <a:srgbClr val="181717"/>
                </a:solidFill>
                <a:latin typeface="+mj-ea"/>
                <a:ea typeface="+mj-ea"/>
              </a:rPr>
              <a:t>+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用户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558763" y="3513109"/>
            <a:ext cx="577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67A63"/>
                </a:solidFill>
              </a:rPr>
              <a:t>02</a:t>
            </a:r>
            <a:endParaRPr lang="zh-CN" altLang="en-US" sz="2800" dirty="0">
              <a:solidFill>
                <a:srgbClr val="267A63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549400" y="3935095"/>
            <a:ext cx="2128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森林数据库后端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搭建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950885" y="1546522"/>
            <a:ext cx="577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rgbClr val="267A63"/>
                </a:solidFill>
              </a:rPr>
              <a:t>03</a:t>
            </a:r>
            <a:endParaRPr lang="en-US" altLang="zh-CN" sz="2800" dirty="0">
              <a:solidFill>
                <a:srgbClr val="267A63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523730" y="1968500"/>
            <a:ext cx="995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互动游戏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10995" y="2258103"/>
            <a:ext cx="2138680" cy="364447"/>
            <a:chOff x="2537" y="4537"/>
            <a:chExt cx="3368" cy="574"/>
          </a:xfrm>
        </p:grpSpPr>
        <p:sp>
          <p:nvSpPr>
            <p:cNvPr id="91" name="矩形 90"/>
            <p:cNvSpPr/>
            <p:nvPr/>
          </p:nvSpPr>
          <p:spPr>
            <a:xfrm>
              <a:off x="2620" y="4537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537" y="4628"/>
              <a:ext cx="336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</a:rPr>
                <a:t>江娓怡</a:t>
              </a:r>
              <a:endParaRPr lang="zh-CN" alt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07820" y="4330449"/>
            <a:ext cx="1427480" cy="346961"/>
            <a:chOff x="2532" y="7855"/>
            <a:chExt cx="2248" cy="546"/>
          </a:xfrm>
        </p:grpSpPr>
        <p:sp>
          <p:nvSpPr>
            <p:cNvPr id="92" name="矩形 91"/>
            <p:cNvSpPr/>
            <p:nvPr/>
          </p:nvSpPr>
          <p:spPr>
            <a:xfrm>
              <a:off x="2613" y="7855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2532" y="7918"/>
              <a:ext cx="224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</a:rPr>
                <a:t>周小新、李宜洋</a:t>
              </a:r>
              <a:endParaRPr lang="zh-CN" alt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798050" y="2316096"/>
            <a:ext cx="716280" cy="332489"/>
            <a:chOff x="15473" y="4831"/>
            <a:chExt cx="1128" cy="524"/>
          </a:xfrm>
        </p:grpSpPr>
        <p:sp>
          <p:nvSpPr>
            <p:cNvPr id="84" name="矩形 83"/>
            <p:cNvSpPr/>
            <p:nvPr/>
          </p:nvSpPr>
          <p:spPr>
            <a:xfrm>
              <a:off x="15739" y="4831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5473" y="4872"/>
              <a:ext cx="112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</a:rPr>
                <a:t>蔡宇轩</a:t>
              </a:r>
              <a:endParaRPr lang="zh-CN" alt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9948760" y="3629932"/>
            <a:ext cx="577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rgbClr val="267A63"/>
                </a:solidFill>
              </a:rPr>
              <a:t>04</a:t>
            </a:r>
            <a:endParaRPr lang="zh-CN" altLang="en-US" sz="2800" dirty="0">
              <a:solidFill>
                <a:srgbClr val="267A63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302625" y="4051935"/>
            <a:ext cx="2214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论坛</a:t>
            </a:r>
            <a:r>
              <a:rPr lang="en-US" altLang="zh-CN" sz="1600" dirty="0">
                <a:solidFill>
                  <a:srgbClr val="181717"/>
                </a:solidFill>
                <a:latin typeface="+mj-ea"/>
                <a:ea typeface="+mj-ea"/>
              </a:rPr>
              <a:t>+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林业活动</a:t>
            </a:r>
            <a:r>
              <a:rPr lang="zh-CN" altLang="en-US" sz="1600" dirty="0">
                <a:solidFill>
                  <a:srgbClr val="181717"/>
                </a:solidFill>
                <a:latin typeface="+mj-ea"/>
                <a:ea typeface="+mj-ea"/>
              </a:rPr>
              <a:t>审批</a:t>
            </a:r>
            <a:endParaRPr lang="zh-CN" altLang="en-US" sz="1600" dirty="0">
              <a:solidFill>
                <a:srgbClr val="181717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679055" y="4431992"/>
            <a:ext cx="2849880" cy="404803"/>
            <a:chOff x="12070" y="7769"/>
            <a:chExt cx="4488" cy="637"/>
          </a:xfrm>
        </p:grpSpPr>
        <p:sp>
          <p:nvSpPr>
            <p:cNvPr id="101" name="矩形 100"/>
            <p:cNvSpPr/>
            <p:nvPr/>
          </p:nvSpPr>
          <p:spPr>
            <a:xfrm>
              <a:off x="15739" y="7769"/>
              <a:ext cx="680" cy="6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2070" y="7923"/>
              <a:ext cx="448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</a:rPr>
                <a:t>李林</a:t>
              </a:r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</a:rPr>
                <a:t>熹</a:t>
              </a:r>
              <a:endParaRPr lang="zh-CN" alt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571240" y="2054225"/>
            <a:ext cx="5048885" cy="4247515"/>
            <a:chOff x="5624" y="3235"/>
            <a:chExt cx="7951" cy="6689"/>
          </a:xfrm>
        </p:grpSpPr>
        <p:grpSp>
          <p:nvGrpSpPr>
            <p:cNvPr id="18" name="组合 17"/>
            <p:cNvGrpSpPr/>
            <p:nvPr/>
          </p:nvGrpSpPr>
          <p:grpSpPr>
            <a:xfrm>
              <a:off x="8762" y="9427"/>
              <a:ext cx="1675" cy="497"/>
              <a:chOff x="703183" y="5985866"/>
              <a:chExt cx="1063860" cy="315908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703183" y="5985866"/>
                <a:ext cx="315910" cy="315908"/>
                <a:chOff x="739217" y="5963346"/>
                <a:chExt cx="315910" cy="315908"/>
              </a:xfrm>
            </p:grpSpPr>
            <p:grpSp>
              <p:nvGrpSpPr>
                <p:cNvPr id="36" name="组合 35"/>
                <p:cNvGrpSpPr/>
                <p:nvPr/>
              </p:nvGrpSpPr>
              <p:grpSpPr>
                <a:xfrm>
                  <a:off x="842533" y="6066575"/>
                  <a:ext cx="109276" cy="109448"/>
                  <a:chOff x="682669" y="10107210"/>
                  <a:chExt cx="300000" cy="300469"/>
                </a:xfrm>
              </p:grpSpPr>
              <p:sp>
                <p:nvSpPr>
                  <p:cNvPr id="38" name="任意多边形: 形状 37"/>
                  <p:cNvSpPr/>
                  <p:nvPr/>
                </p:nvSpPr>
                <p:spPr>
                  <a:xfrm>
                    <a:off x="682669" y="10107210"/>
                    <a:ext cx="286666" cy="293268"/>
                  </a:xfrm>
                  <a:custGeom>
                    <a:avLst/>
                    <a:gdLst>
                      <a:gd name="connsiteX0" fmla="*/ 202500 w 286666"/>
                      <a:gd name="connsiteY0" fmla="*/ 292969 h 293268"/>
                      <a:gd name="connsiteX1" fmla="*/ 52500 w 286666"/>
                      <a:gd name="connsiteY1" fmla="*/ 240469 h 293268"/>
                      <a:gd name="connsiteX2" fmla="*/ 0 w 286666"/>
                      <a:gd name="connsiteY2" fmla="*/ 469 h 293268"/>
                      <a:gd name="connsiteX3" fmla="*/ 240000 w 286666"/>
                      <a:gd name="connsiteY3" fmla="*/ 37969 h 293268"/>
                      <a:gd name="connsiteX4" fmla="*/ 285000 w 286666"/>
                      <a:gd name="connsiteY4" fmla="*/ 210469 h 293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666" h="293268">
                        <a:moveTo>
                          <a:pt x="202500" y="292969"/>
                        </a:moveTo>
                        <a:cubicBezTo>
                          <a:pt x="202500" y="292969"/>
                          <a:pt x="105000" y="300469"/>
                          <a:pt x="52500" y="240469"/>
                        </a:cubicBezTo>
                        <a:cubicBezTo>
                          <a:pt x="0" y="180469"/>
                          <a:pt x="0" y="469"/>
                          <a:pt x="0" y="469"/>
                        </a:cubicBezTo>
                        <a:cubicBezTo>
                          <a:pt x="0" y="469"/>
                          <a:pt x="180000" y="-7031"/>
                          <a:pt x="240000" y="37969"/>
                        </a:cubicBezTo>
                        <a:cubicBezTo>
                          <a:pt x="300000" y="82969"/>
                          <a:pt x="285000" y="210469"/>
                          <a:pt x="285000" y="21046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: 形状 38"/>
                  <p:cNvSpPr/>
                  <p:nvPr/>
                </p:nvSpPr>
                <p:spPr>
                  <a:xfrm>
                    <a:off x="772669" y="10175179"/>
                    <a:ext cx="210000" cy="232500"/>
                  </a:xfrm>
                  <a:custGeom>
                    <a:avLst/>
                    <a:gdLst>
                      <a:gd name="connsiteX0" fmla="*/ 210000 w 210000"/>
                      <a:gd name="connsiteY0" fmla="*/ 232500 h 232500"/>
                      <a:gd name="connsiteX1" fmla="*/ 75000 w 210000"/>
                      <a:gd name="connsiteY1" fmla="*/ 112500 h 232500"/>
                      <a:gd name="connsiteX2" fmla="*/ 0 w 210000"/>
                      <a:gd name="connsiteY2" fmla="*/ 0 h 23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000" h="232500">
                        <a:moveTo>
                          <a:pt x="210000" y="232500"/>
                        </a:moveTo>
                        <a:cubicBezTo>
                          <a:pt x="210000" y="232500"/>
                          <a:pt x="126155" y="169136"/>
                          <a:pt x="75000" y="112500"/>
                        </a:cubicBezTo>
                        <a:cubicBezTo>
                          <a:pt x="23845" y="55864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任意多边形: 形状 39"/>
                  <p:cNvSpPr/>
                  <p:nvPr/>
                </p:nvSpPr>
                <p:spPr>
                  <a:xfrm>
                    <a:off x="847669" y="10190179"/>
                    <a:ext cx="7500" cy="97500"/>
                  </a:xfrm>
                  <a:custGeom>
                    <a:avLst/>
                    <a:gdLst>
                      <a:gd name="connsiteX0" fmla="*/ 0 w 7500"/>
                      <a:gd name="connsiteY0" fmla="*/ 97500 h 97500"/>
                      <a:gd name="connsiteX1" fmla="*/ 7500 w 7500"/>
                      <a:gd name="connsiteY1" fmla="*/ 0 h 9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" h="97500">
                        <a:moveTo>
                          <a:pt x="0" y="97500"/>
                        </a:moveTo>
                        <a:lnTo>
                          <a:pt x="750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任意多边形: 形状 40"/>
                  <p:cNvSpPr/>
                  <p:nvPr/>
                </p:nvSpPr>
                <p:spPr>
                  <a:xfrm>
                    <a:off x="772669" y="10280179"/>
                    <a:ext cx="75000" cy="7500"/>
                  </a:xfrm>
                  <a:custGeom>
                    <a:avLst/>
                    <a:gdLst>
                      <a:gd name="connsiteX0" fmla="*/ 75000 w 75000"/>
                      <a:gd name="connsiteY0" fmla="*/ 7500 h 7500"/>
                      <a:gd name="connsiteX1" fmla="*/ 0 w 75000"/>
                      <a:gd name="connsiteY1" fmla="*/ 0 h 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000" h="7500">
                        <a:moveTo>
                          <a:pt x="75000" y="75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7" name="椭圆 36"/>
                <p:cNvSpPr/>
                <p:nvPr/>
              </p:nvSpPr>
              <p:spPr>
                <a:xfrm>
                  <a:off x="739217" y="5963346"/>
                  <a:ext cx="315910" cy="315908"/>
                </a:xfrm>
                <a:prstGeom prst="ellipse">
                  <a:avLst/>
                </a:prstGeom>
                <a:noFill/>
                <a:ln w="9525"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77158" y="5985866"/>
                <a:ext cx="315910" cy="315908"/>
                <a:chOff x="1207780" y="5963346"/>
                <a:chExt cx="315910" cy="315908"/>
              </a:xfrm>
            </p:grpSpPr>
            <p:grpSp>
              <p:nvGrpSpPr>
                <p:cNvPr id="29" name="组合 28"/>
                <p:cNvGrpSpPr/>
                <p:nvPr/>
              </p:nvGrpSpPr>
              <p:grpSpPr>
                <a:xfrm>
                  <a:off x="1300678" y="6060299"/>
                  <a:ext cx="130112" cy="122002"/>
                  <a:chOff x="640466" y="8795245"/>
                  <a:chExt cx="357195" cy="334933"/>
                </a:xfrm>
              </p:grpSpPr>
              <p:sp>
                <p:nvSpPr>
                  <p:cNvPr id="31" name="任意多边形: 形状 30"/>
                  <p:cNvSpPr/>
                  <p:nvPr/>
                </p:nvSpPr>
                <p:spPr>
                  <a:xfrm rot="19017823">
                    <a:off x="680483" y="8798546"/>
                    <a:ext cx="251550" cy="309600"/>
                  </a:xfrm>
                  <a:custGeom>
                    <a:avLst/>
                    <a:gdLst>
                      <a:gd name="connsiteX0" fmla="*/ 251550 w 251550"/>
                      <a:gd name="connsiteY0" fmla="*/ 192327 h 309600"/>
                      <a:gd name="connsiteX1" fmla="*/ 125775 w 251550"/>
                      <a:gd name="connsiteY1" fmla="*/ 309600 h 309600"/>
                      <a:gd name="connsiteX2" fmla="*/ 0 w 251550"/>
                      <a:gd name="connsiteY2" fmla="*/ 192327 h 309600"/>
                      <a:gd name="connsiteX3" fmla="*/ 125775 w 251550"/>
                      <a:gd name="connsiteY3" fmla="*/ 0 h 309600"/>
                      <a:gd name="connsiteX4" fmla="*/ 251550 w 251550"/>
                      <a:gd name="connsiteY4" fmla="*/ 192327 h 3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1550" h="309600">
                        <a:moveTo>
                          <a:pt x="251550" y="192327"/>
                        </a:moveTo>
                        <a:cubicBezTo>
                          <a:pt x="251550" y="257095"/>
                          <a:pt x="195239" y="309600"/>
                          <a:pt x="125775" y="309600"/>
                        </a:cubicBezTo>
                        <a:cubicBezTo>
                          <a:pt x="56311" y="309600"/>
                          <a:pt x="0" y="257095"/>
                          <a:pt x="0" y="192327"/>
                        </a:cubicBezTo>
                        <a:cubicBezTo>
                          <a:pt x="0" y="127559"/>
                          <a:pt x="125775" y="0"/>
                          <a:pt x="125775" y="0"/>
                        </a:cubicBezTo>
                        <a:cubicBezTo>
                          <a:pt x="125775" y="0"/>
                          <a:pt x="251550" y="127559"/>
                          <a:pt x="251550" y="192327"/>
                        </a:cubicBezTo>
                        <a:close/>
                      </a:path>
                    </a:pathLst>
                  </a:custGeom>
                  <a:noFill/>
                  <a:ln w="9525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任意多边形: 形状 31"/>
                  <p:cNvSpPr/>
                  <p:nvPr/>
                </p:nvSpPr>
                <p:spPr>
                  <a:xfrm rot="19017823">
                    <a:off x="804956" y="8795245"/>
                    <a:ext cx="9675" cy="309600"/>
                  </a:xfrm>
                  <a:custGeom>
                    <a:avLst/>
                    <a:gdLst>
                      <a:gd name="connsiteX0" fmla="*/ 0 w 9675"/>
                      <a:gd name="connsiteY0" fmla="*/ 0 h 309600"/>
                      <a:gd name="connsiteX1" fmla="*/ 0 w 9675"/>
                      <a:gd name="connsiteY1" fmla="*/ 309600 h 3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675" h="309600">
                        <a:moveTo>
                          <a:pt x="0" y="0"/>
                        </a:moveTo>
                        <a:lnTo>
                          <a:pt x="0" y="30960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任意多边形: 形状 32"/>
                  <p:cNvSpPr/>
                  <p:nvPr/>
                </p:nvSpPr>
                <p:spPr>
                  <a:xfrm rot="19017823">
                    <a:off x="937012" y="9052778"/>
                    <a:ext cx="9675" cy="77400"/>
                  </a:xfrm>
                  <a:custGeom>
                    <a:avLst/>
                    <a:gdLst>
                      <a:gd name="connsiteX0" fmla="*/ 0 w 9675"/>
                      <a:gd name="connsiteY0" fmla="*/ 0 h 77400"/>
                      <a:gd name="connsiteX1" fmla="*/ 0 w 9675"/>
                      <a:gd name="connsiteY1" fmla="*/ 77400 h 77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675" h="77400">
                        <a:moveTo>
                          <a:pt x="0" y="0"/>
                        </a:moveTo>
                        <a:lnTo>
                          <a:pt x="0" y="7740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任意多边形: 形状 33"/>
                  <p:cNvSpPr/>
                  <p:nvPr/>
                </p:nvSpPr>
                <p:spPr>
                  <a:xfrm rot="19017823">
                    <a:off x="746111" y="8964999"/>
                    <a:ext cx="251550" cy="117272"/>
                  </a:xfrm>
                  <a:custGeom>
                    <a:avLst/>
                    <a:gdLst>
                      <a:gd name="connsiteX0" fmla="*/ 251550 w 251550"/>
                      <a:gd name="connsiteY0" fmla="*/ 0 h 117272"/>
                      <a:gd name="connsiteX1" fmla="*/ 125775 w 251550"/>
                      <a:gd name="connsiteY1" fmla="*/ 117273 h 117272"/>
                      <a:gd name="connsiteX2" fmla="*/ 0 w 251550"/>
                      <a:gd name="connsiteY2" fmla="*/ 0 h 1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1550" h="117272">
                        <a:moveTo>
                          <a:pt x="251550" y="0"/>
                        </a:moveTo>
                        <a:cubicBezTo>
                          <a:pt x="251550" y="64768"/>
                          <a:pt x="195239" y="117273"/>
                          <a:pt x="125775" y="117273"/>
                        </a:cubicBezTo>
                        <a:cubicBezTo>
                          <a:pt x="56311" y="117273"/>
                          <a:pt x="0" y="64768"/>
                          <a:pt x="0" y="0"/>
                        </a:cubicBezTo>
                      </a:path>
                    </a:pathLst>
                  </a:custGeom>
                  <a:noFill/>
                  <a:ln w="9525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任意多边形: 形状 34"/>
                  <p:cNvSpPr/>
                  <p:nvPr/>
                </p:nvSpPr>
                <p:spPr>
                  <a:xfrm rot="19017823">
                    <a:off x="640466" y="8814324"/>
                    <a:ext cx="251550" cy="192327"/>
                  </a:xfrm>
                  <a:custGeom>
                    <a:avLst/>
                    <a:gdLst>
                      <a:gd name="connsiteX0" fmla="*/ 251550 w 251550"/>
                      <a:gd name="connsiteY0" fmla="*/ 192327 h 192327"/>
                      <a:gd name="connsiteX1" fmla="*/ 125775 w 251550"/>
                      <a:gd name="connsiteY1" fmla="*/ 0 h 192327"/>
                      <a:gd name="connsiteX2" fmla="*/ 0 w 251550"/>
                      <a:gd name="connsiteY2" fmla="*/ 192327 h 19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1550" h="192327">
                        <a:moveTo>
                          <a:pt x="251550" y="192327"/>
                        </a:moveTo>
                        <a:cubicBezTo>
                          <a:pt x="251550" y="127559"/>
                          <a:pt x="125775" y="0"/>
                          <a:pt x="125775" y="0"/>
                        </a:cubicBezTo>
                        <a:cubicBezTo>
                          <a:pt x="125775" y="0"/>
                          <a:pt x="0" y="127559"/>
                          <a:pt x="0" y="192327"/>
                        </a:cubicBezTo>
                      </a:path>
                    </a:pathLst>
                  </a:custGeom>
                  <a:noFill/>
                  <a:ln w="9525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0" name="椭圆 29"/>
                <p:cNvSpPr/>
                <p:nvPr/>
              </p:nvSpPr>
              <p:spPr>
                <a:xfrm>
                  <a:off x="1207780" y="5963346"/>
                  <a:ext cx="315910" cy="315908"/>
                </a:xfrm>
                <a:prstGeom prst="ellipse">
                  <a:avLst/>
                </a:prstGeom>
                <a:noFill/>
                <a:ln w="9525"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451133" y="5985866"/>
                <a:ext cx="315910" cy="315908"/>
                <a:chOff x="1676343" y="5963346"/>
                <a:chExt cx="315910" cy="315908"/>
              </a:xfrm>
            </p:grpSpPr>
            <p:grpSp>
              <p:nvGrpSpPr>
                <p:cNvPr id="22" name="组合 21"/>
                <p:cNvGrpSpPr/>
                <p:nvPr/>
              </p:nvGrpSpPr>
              <p:grpSpPr>
                <a:xfrm>
                  <a:off x="1788512" y="6050861"/>
                  <a:ext cx="91570" cy="140876"/>
                  <a:chOff x="680286" y="7512214"/>
                  <a:chExt cx="251385" cy="386747"/>
                </a:xfrm>
              </p:grpSpPr>
              <p:sp>
                <p:nvSpPr>
                  <p:cNvPr id="24" name="任意多边形: 形状 23"/>
                  <p:cNvSpPr/>
                  <p:nvPr/>
                </p:nvSpPr>
                <p:spPr>
                  <a:xfrm rot="19017823">
                    <a:off x="680286" y="7512214"/>
                    <a:ext cx="251385" cy="386747"/>
                  </a:xfrm>
                  <a:custGeom>
                    <a:avLst/>
                    <a:gdLst>
                      <a:gd name="connsiteX0" fmla="*/ 251386 w 251385"/>
                      <a:gd name="connsiteY0" fmla="*/ 193374 h 386747"/>
                      <a:gd name="connsiteX1" fmla="*/ 125693 w 251385"/>
                      <a:gd name="connsiteY1" fmla="*/ 386748 h 386747"/>
                      <a:gd name="connsiteX2" fmla="*/ 0 w 251385"/>
                      <a:gd name="connsiteY2" fmla="*/ 193374 h 386747"/>
                      <a:gd name="connsiteX3" fmla="*/ 125693 w 251385"/>
                      <a:gd name="connsiteY3" fmla="*/ 0 h 386747"/>
                      <a:gd name="connsiteX4" fmla="*/ 251386 w 251385"/>
                      <a:gd name="connsiteY4" fmla="*/ 193374 h 386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1385" h="386747">
                        <a:moveTo>
                          <a:pt x="251386" y="193374"/>
                        </a:moveTo>
                        <a:cubicBezTo>
                          <a:pt x="251386" y="329642"/>
                          <a:pt x="125693" y="386748"/>
                          <a:pt x="125693" y="386748"/>
                        </a:cubicBezTo>
                        <a:cubicBezTo>
                          <a:pt x="125693" y="386748"/>
                          <a:pt x="0" y="342030"/>
                          <a:pt x="0" y="193374"/>
                        </a:cubicBezTo>
                        <a:cubicBezTo>
                          <a:pt x="0" y="44718"/>
                          <a:pt x="125693" y="0"/>
                          <a:pt x="125693" y="0"/>
                        </a:cubicBezTo>
                        <a:cubicBezTo>
                          <a:pt x="125693" y="0"/>
                          <a:pt x="251386" y="57106"/>
                          <a:pt x="251386" y="193374"/>
                        </a:cubicBez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任意多边形: 形状 24"/>
                  <p:cNvSpPr/>
                  <p:nvPr/>
                </p:nvSpPr>
                <p:spPr>
                  <a:xfrm rot="19017823">
                    <a:off x="862161" y="7732057"/>
                    <a:ext cx="48343" cy="48343"/>
                  </a:xfrm>
                  <a:custGeom>
                    <a:avLst/>
                    <a:gdLst>
                      <a:gd name="connsiteX0" fmla="*/ 0 w 48343"/>
                      <a:gd name="connsiteY0" fmla="*/ 48343 h 48343"/>
                      <a:gd name="connsiteX1" fmla="*/ 48343 w 48343"/>
                      <a:gd name="connsiteY1" fmla="*/ 0 h 48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343" h="48343">
                        <a:moveTo>
                          <a:pt x="0" y="48343"/>
                        </a:moveTo>
                        <a:lnTo>
                          <a:pt x="48343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 rot="19017823">
                    <a:off x="780636" y="7715580"/>
                    <a:ext cx="48343" cy="48343"/>
                  </a:xfrm>
                  <a:custGeom>
                    <a:avLst/>
                    <a:gdLst>
                      <a:gd name="connsiteX0" fmla="*/ 48343 w 48343"/>
                      <a:gd name="connsiteY0" fmla="*/ 48343 h 48343"/>
                      <a:gd name="connsiteX1" fmla="*/ 0 w 48343"/>
                      <a:gd name="connsiteY1" fmla="*/ 0 h 48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343" h="48343">
                        <a:moveTo>
                          <a:pt x="48343" y="4834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 rot="19017823">
                    <a:off x="776380" y="7640185"/>
                    <a:ext cx="48343" cy="48343"/>
                  </a:xfrm>
                  <a:custGeom>
                    <a:avLst/>
                    <a:gdLst>
                      <a:gd name="connsiteX0" fmla="*/ 0 w 48343"/>
                      <a:gd name="connsiteY0" fmla="*/ 48343 h 48343"/>
                      <a:gd name="connsiteX1" fmla="*/ 48343 w 48343"/>
                      <a:gd name="connsiteY1" fmla="*/ 0 h 48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343" h="48343">
                        <a:moveTo>
                          <a:pt x="0" y="48343"/>
                        </a:moveTo>
                        <a:lnTo>
                          <a:pt x="48343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任意多边形: 形状 27"/>
                  <p:cNvSpPr/>
                  <p:nvPr/>
                </p:nvSpPr>
                <p:spPr>
                  <a:xfrm rot="19017823">
                    <a:off x="837670" y="7592593"/>
                    <a:ext cx="9668" cy="290060"/>
                  </a:xfrm>
                  <a:custGeom>
                    <a:avLst/>
                    <a:gdLst>
                      <a:gd name="connsiteX0" fmla="*/ 0 w 9668"/>
                      <a:gd name="connsiteY0" fmla="*/ 290061 h 290060"/>
                      <a:gd name="connsiteX1" fmla="*/ 0 w 9668"/>
                      <a:gd name="connsiteY1" fmla="*/ 0 h 290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668" h="290060">
                        <a:moveTo>
                          <a:pt x="0" y="290061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wrap="square"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3" name="椭圆 22"/>
                <p:cNvSpPr/>
                <p:nvPr/>
              </p:nvSpPr>
              <p:spPr>
                <a:xfrm>
                  <a:off x="1676343" y="5963346"/>
                  <a:ext cx="315910" cy="315908"/>
                </a:xfrm>
                <a:prstGeom prst="ellipse">
                  <a:avLst/>
                </a:prstGeom>
                <a:noFill/>
                <a:ln w="9525"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2" name="圆: 空心 71"/>
            <p:cNvSpPr/>
            <p:nvPr/>
          </p:nvSpPr>
          <p:spPr>
            <a:xfrm>
              <a:off x="7134" y="3237"/>
              <a:ext cx="4932" cy="4932"/>
            </a:xfrm>
            <a:prstGeom prst="donut">
              <a:avLst>
                <a:gd name="adj" fmla="val 13437"/>
              </a:avLst>
            </a:prstGeom>
            <a:blipFill dpi="0" rotWithShape="1">
              <a:blip r:embed="rId2"/>
              <a:srcRect/>
              <a:tile tx="0" ty="63500" sx="100000" sy="10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90" name="图片 89"/>
            <p:cNvPicPr>
              <a:picLocks noChangeAspect="1"/>
            </p:cNvPicPr>
            <p:nvPr/>
          </p:nvPicPr>
          <p:blipFill rotWithShape="1">
            <a:blip r:embed="rId3"/>
            <a:srcRect l="20515"/>
            <a:stretch>
              <a:fillRect/>
            </a:stretch>
          </p:blipFill>
          <p:spPr>
            <a:xfrm>
              <a:off x="8148" y="3235"/>
              <a:ext cx="3915" cy="4935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5624" y="4977"/>
              <a:ext cx="7951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5400" dirty="0">
                  <a:ln>
                    <a:solidFill>
                      <a:srgbClr val="267A63"/>
                    </a:solidFill>
                  </a:ln>
                  <a:noFill/>
                </a:rPr>
                <a:t>ForestEagleEye</a:t>
              </a:r>
              <a:endParaRPr lang="en-US" altLang="zh-CN" sz="5400" dirty="0">
                <a:ln>
                  <a:solidFill>
                    <a:srgbClr val="267A63"/>
                  </a:solidFill>
                </a:ln>
                <a:noFill/>
              </a:endParaRPr>
            </a:p>
          </p:txBody>
        </p:sp>
      </p:grpSp>
      <p:pic>
        <p:nvPicPr>
          <p:cNvPr id="64" name="http://photo-static-api.fotomore.com/creative/vcg/400/new/VCG211344840272.jpg?uid=386&amp;timestamp=1716304807&amp;sign=b2a4d9be2a2ad65116a8d0552809b7c6" descr="年轻女子简指了指被标记的方向"/>
          <p:cNvPicPr>
            <a:picLocks noChangeAspect="1"/>
          </p:cNvPicPr>
          <p:nvPr/>
        </p:nvPicPr>
        <p:blipFill>
          <a:blip r:embed="rId4">
            <a:clrChange>
              <a:clrFrom>
                <a:srgbClr val="D9E7FF">
                  <a:alpha val="100000"/>
                </a:srgbClr>
              </a:clrFrom>
              <a:clrTo>
                <a:srgbClr val="D9E7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5290" y="1303020"/>
            <a:ext cx="3972560" cy="38849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4" name="组合 3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Time Schedule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163" y="675"/>
                <a:ext cx="3501" cy="780"/>
                <a:chOff x="1163" y="675"/>
                <a:chExt cx="3501" cy="78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944" y="675"/>
                  <a:ext cx="2720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4.2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时间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安排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" name="组合 7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66" name="图片 65" descr="森林"/>
                  <p:cNvPicPr>
                    <a:picLocks noChangeAspect="1"/>
                  </p:cNvPicPr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7" name="文本框 66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57" name="椭圆 56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8" name="图片 40" descr="森林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64" name="任意多边形 63"/>
          <p:cNvSpPr/>
          <p:nvPr>
            <p:custDataLst>
              <p:tags r:id="rId3"/>
            </p:custDataLst>
          </p:nvPr>
        </p:nvSpPr>
        <p:spPr>
          <a:xfrm>
            <a:off x="740728" y="2447925"/>
            <a:ext cx="10501630" cy="1814830"/>
          </a:xfrm>
          <a:custGeom>
            <a:avLst/>
            <a:gdLst>
              <a:gd name="connsiteX0" fmla="*/ 16538 w 16538"/>
              <a:gd name="connsiteY0" fmla="*/ 0 h 2858"/>
              <a:gd name="connsiteX1" fmla="*/ 16500 w 16538"/>
              <a:gd name="connsiteY1" fmla="*/ 33 h 2858"/>
              <a:gd name="connsiteX2" fmla="*/ 8269 w 16538"/>
              <a:gd name="connsiteY2" fmla="*/ 2858 h 2858"/>
              <a:gd name="connsiteX3" fmla="*/ 39 w 16538"/>
              <a:gd name="connsiteY3" fmla="*/ 33 h 2858"/>
              <a:gd name="connsiteX4" fmla="*/ 0 w 16538"/>
              <a:gd name="connsiteY4" fmla="*/ 0 h 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8" h="2858">
                <a:moveTo>
                  <a:pt x="16538" y="0"/>
                </a:moveTo>
                <a:lnTo>
                  <a:pt x="16500" y="33"/>
                </a:lnTo>
                <a:cubicBezTo>
                  <a:pt x="14393" y="1778"/>
                  <a:pt x="11483" y="2858"/>
                  <a:pt x="8269" y="2858"/>
                </a:cubicBezTo>
                <a:cubicBezTo>
                  <a:pt x="5055" y="2858"/>
                  <a:pt x="2145" y="1778"/>
                  <a:pt x="39" y="33"/>
                </a:cubicBezTo>
                <a:lnTo>
                  <a:pt x="0" y="0"/>
                </a:lnTo>
              </a:path>
            </a:pathLst>
          </a:custGeom>
          <a:ln w="1238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7000">
                  <a:schemeClr val="accent6">
                    <a:lumMod val="50000"/>
                  </a:schemeClr>
                </a:gs>
              </a:gsLst>
              <a:lin ang="0" scaled="1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4"/>
            </p:custDataLst>
          </p:nvPr>
        </p:nvSpPr>
        <p:spPr>
          <a:xfrm>
            <a:off x="1336358" y="2374900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6"/>
              </a:gs>
              <a:gs pos="0">
                <a:schemeClr val="accent6">
                  <a:lumMod val="25000"/>
                  <a:lumOff val="75000"/>
                </a:schemeClr>
              </a:gs>
              <a:gs pos="100000">
                <a:schemeClr val="accent6">
                  <a:lumMod val="85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5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68" name="椭圆 67"/>
          <p:cNvSpPr/>
          <p:nvPr>
            <p:custDataLst>
              <p:tags r:id="rId5"/>
            </p:custDataLst>
          </p:nvPr>
        </p:nvSpPr>
        <p:spPr>
          <a:xfrm>
            <a:off x="1986598" y="3208020"/>
            <a:ext cx="207010" cy="2070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gradFill>
              <a:gsLst>
                <a:gs pos="37000">
                  <a:srgbClr val="FFFFFF"/>
                </a:gs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rgbClr val="FFFFFF"/>
                </a:gs>
                <a:gs pos="71000">
                  <a:schemeClr val="accent6">
                    <a:lumMod val="40000"/>
                    <a:lumOff val="60000"/>
                  </a:schemeClr>
                </a:gs>
              </a:gsLst>
              <a:lin ang="1620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5" name="矩形 74"/>
          <p:cNvSpPr/>
          <p:nvPr>
            <p:custDataLst>
              <p:tags r:id="rId6"/>
            </p:custDataLst>
          </p:nvPr>
        </p:nvSpPr>
        <p:spPr>
          <a:xfrm>
            <a:off x="1009968" y="1325245"/>
            <a:ext cx="2160270" cy="9163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项目初期探讨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团队内人员分工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84" name="圆角矩形 83"/>
          <p:cNvSpPr/>
          <p:nvPr>
            <p:custDataLst>
              <p:tags r:id="rId7"/>
            </p:custDataLst>
          </p:nvPr>
        </p:nvSpPr>
        <p:spPr>
          <a:xfrm>
            <a:off x="3659188" y="3162935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6"/>
              </a:gs>
              <a:gs pos="0">
                <a:schemeClr val="accent6">
                  <a:lumMod val="25000"/>
                  <a:lumOff val="75000"/>
                </a:schemeClr>
              </a:gs>
              <a:gs pos="100000">
                <a:schemeClr val="accent6">
                  <a:lumMod val="85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7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85" name="椭圆 84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4308793" y="4008755"/>
            <a:ext cx="208915" cy="20891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6" name="矩形 85"/>
          <p:cNvSpPr/>
          <p:nvPr>
            <p:custDataLst>
              <p:tags r:id="rId9"/>
            </p:custDataLst>
          </p:nvPr>
        </p:nvSpPr>
        <p:spPr>
          <a:xfrm>
            <a:off x="3034665" y="2102485"/>
            <a:ext cx="2724785" cy="9163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基础设施搭建与测试环境准备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配置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OceanBase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数据库软硬件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环境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数据库备份与恢复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策略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87" name="圆角矩形 86"/>
          <p:cNvSpPr/>
          <p:nvPr>
            <p:custDataLst>
              <p:tags r:id="rId10"/>
            </p:custDataLst>
          </p:nvPr>
        </p:nvSpPr>
        <p:spPr>
          <a:xfrm>
            <a:off x="6086158" y="3265805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6"/>
              </a:gs>
              <a:gs pos="0">
                <a:schemeClr val="accent6">
                  <a:lumMod val="25000"/>
                  <a:lumOff val="75000"/>
                </a:schemeClr>
              </a:gs>
              <a:gs pos="100000">
                <a:schemeClr val="accent6">
                  <a:lumMod val="85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9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88" name="椭圆 87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6735763" y="4111625"/>
            <a:ext cx="208915" cy="20891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>
            <p:custDataLst>
              <p:tags r:id="rId12"/>
            </p:custDataLst>
          </p:nvPr>
        </p:nvSpPr>
        <p:spPr>
          <a:xfrm>
            <a:off x="5760085" y="2219960"/>
            <a:ext cx="2602865" cy="9163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前后端开发集成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1-2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周：前端界面与后端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API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开发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3-4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周：前后端集成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测试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90" name="圆角矩形 89"/>
          <p:cNvSpPr/>
          <p:nvPr>
            <p:custDataLst>
              <p:tags r:id="rId13"/>
            </p:custDataLst>
          </p:nvPr>
        </p:nvSpPr>
        <p:spPr>
          <a:xfrm>
            <a:off x="8475028" y="2675890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6"/>
              </a:gs>
              <a:gs pos="0">
                <a:schemeClr val="accent6">
                  <a:lumMod val="25000"/>
                  <a:lumOff val="75000"/>
                </a:schemeClr>
              </a:gs>
              <a:gs pos="100000">
                <a:schemeClr val="accent6">
                  <a:lumMod val="85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024</a:t>
            </a:r>
            <a:r>
              <a:rPr lang="zh-CN" altLang="en-US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11</a:t>
            </a:r>
            <a:r>
              <a:rPr lang="zh-CN" altLang="en-US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zh-CN" altLang="en-US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91" name="椭圆 90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9124633" y="3521710"/>
            <a:ext cx="208915" cy="20891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>
            <p:custDataLst>
              <p:tags r:id="rId15"/>
            </p:custDataLst>
          </p:nvPr>
        </p:nvSpPr>
        <p:spPr>
          <a:xfrm>
            <a:off x="8552498" y="1600200"/>
            <a:ext cx="2160271" cy="9163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测试与质量保证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系统全面测试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用户验收测试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93" name="椭圆 92"/>
          <p:cNvSpPr/>
          <p:nvPr>
            <p:custDataLst>
              <p:tags r:id="rId16"/>
            </p:custDataLst>
          </p:nvPr>
        </p:nvSpPr>
        <p:spPr>
          <a:xfrm>
            <a:off x="3057208" y="3681095"/>
            <a:ext cx="208915" cy="208915"/>
          </a:xfrm>
          <a:prstGeom prst="ellipse">
            <a:avLst/>
          </a:prstGeom>
          <a:gradFill>
            <a:gsLst>
              <a:gs pos="54000">
                <a:schemeClr val="accent4"/>
              </a:gs>
              <a:gs pos="0">
                <a:schemeClr val="accent4">
                  <a:lumMod val="20000"/>
                  <a:lumOff val="8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48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55600" algn="ctr" rotWithShape="0">
              <a:schemeClr val="accent4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4" name="圆角矩形 93"/>
          <p:cNvSpPr/>
          <p:nvPr>
            <p:custDataLst>
              <p:tags r:id="rId17"/>
            </p:custDataLst>
          </p:nvPr>
        </p:nvSpPr>
        <p:spPr>
          <a:xfrm>
            <a:off x="2406968" y="4411980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6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95" name="矩形 94"/>
          <p:cNvSpPr/>
          <p:nvPr>
            <p:custDataLst>
              <p:tags r:id="rId18"/>
            </p:custDataLst>
          </p:nvPr>
        </p:nvSpPr>
        <p:spPr>
          <a:xfrm>
            <a:off x="1177290" y="4940300"/>
            <a:ext cx="3064510" cy="835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系统设计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设计初步方案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(ER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图、表结构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)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详细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图补充与数据库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设计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6" name="椭圆 95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5522278" y="4152265"/>
            <a:ext cx="208915" cy="208915"/>
          </a:xfrm>
          <a:prstGeom prst="ellipse">
            <a:avLst/>
          </a:prstGeom>
          <a:gradFill>
            <a:gsLst>
              <a:gs pos="54000">
                <a:schemeClr val="accent4"/>
              </a:gs>
              <a:gs pos="0">
                <a:schemeClr val="accent4">
                  <a:lumMod val="20000"/>
                  <a:lumOff val="8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48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55600" algn="ctr" rotWithShape="0">
              <a:schemeClr val="accent4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7" name="圆角矩形 96"/>
          <p:cNvSpPr/>
          <p:nvPr>
            <p:custDataLst>
              <p:tags r:id="rId20"/>
            </p:custDataLst>
          </p:nvPr>
        </p:nvSpPr>
        <p:spPr>
          <a:xfrm>
            <a:off x="4872673" y="4895850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8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98" name="矩形 97"/>
          <p:cNvSpPr/>
          <p:nvPr>
            <p:custDataLst>
              <p:tags r:id="rId21"/>
            </p:custDataLst>
          </p:nvPr>
        </p:nvSpPr>
        <p:spPr>
          <a:xfrm>
            <a:off x="4546283" y="5421630"/>
            <a:ext cx="2160270" cy="7092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初步性能测试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核心表创建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数据接口开发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99" name="椭圆 98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>
            <a:off x="7949248" y="3911600"/>
            <a:ext cx="208915" cy="208915"/>
          </a:xfrm>
          <a:prstGeom prst="ellipse">
            <a:avLst/>
          </a:prstGeom>
          <a:gradFill>
            <a:gsLst>
              <a:gs pos="54000">
                <a:schemeClr val="accent4"/>
              </a:gs>
              <a:gs pos="0">
                <a:schemeClr val="accent4">
                  <a:lumMod val="20000"/>
                  <a:lumOff val="8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48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55600" algn="ctr" rotWithShape="0">
              <a:schemeClr val="accent4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0" name="圆角矩形 99"/>
          <p:cNvSpPr/>
          <p:nvPr>
            <p:custDataLst>
              <p:tags r:id="rId23"/>
            </p:custDataLst>
          </p:nvPr>
        </p:nvSpPr>
        <p:spPr>
          <a:xfrm>
            <a:off x="7299643" y="4623435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2024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年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10</a:t>
            </a: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101" name="矩形 100"/>
          <p:cNvSpPr/>
          <p:nvPr>
            <p:custDataLst>
              <p:tags r:id="rId24"/>
            </p:custDataLst>
          </p:nvPr>
        </p:nvSpPr>
        <p:spPr>
          <a:xfrm>
            <a:off x="6973570" y="5163820"/>
            <a:ext cx="2631440" cy="835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系统优化与功能拓展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1-2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周：查询优化、索引优化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3-4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周：数据可视化开发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2" name="椭圆 101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>
            <a:off x="10307003" y="2948940"/>
            <a:ext cx="208915" cy="208915"/>
          </a:xfrm>
          <a:prstGeom prst="ellipse">
            <a:avLst/>
          </a:prstGeom>
          <a:gradFill>
            <a:gsLst>
              <a:gs pos="54000">
                <a:schemeClr val="accent4"/>
              </a:gs>
              <a:gs pos="0">
                <a:schemeClr val="accent4">
                  <a:lumMod val="20000"/>
                  <a:lumOff val="8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48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55600" algn="ctr" rotWithShape="0">
              <a:schemeClr val="accent4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3" name="圆角矩形 102"/>
          <p:cNvSpPr/>
          <p:nvPr>
            <p:custDataLst>
              <p:tags r:id="rId26"/>
            </p:custDataLst>
          </p:nvPr>
        </p:nvSpPr>
        <p:spPr>
          <a:xfrm>
            <a:off x="9656763" y="3692525"/>
            <a:ext cx="150876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+mn-ea"/>
              </a:rPr>
              <a:t>2024年12月</a:t>
            </a:r>
            <a:endParaRPr lang="en-US" altLang="zh-CN" sz="1600" b="1">
              <a:latin typeface="Yu Gothic UI Semibold" panose="020B0700000000000000" charset="-128"/>
              <a:ea typeface="Yu Gothic UI Semibold" panose="020B0700000000000000" charset="-128"/>
              <a:cs typeface="Yu Gothic UI Semibold" panose="020B0700000000000000" charset="-128"/>
              <a:sym typeface="+mn-ea"/>
            </a:endParaRPr>
          </a:p>
        </p:txBody>
      </p:sp>
      <p:sp>
        <p:nvSpPr>
          <p:cNvPr id="104" name="矩形 103"/>
          <p:cNvSpPr/>
          <p:nvPr>
            <p:custDataLst>
              <p:tags r:id="rId27"/>
            </p:custDataLst>
          </p:nvPr>
        </p:nvSpPr>
        <p:spPr>
          <a:xfrm>
            <a:off x="9331008" y="4213860"/>
            <a:ext cx="2160270" cy="835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项目收尾与系统验收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" b="15665"/>
          <a:stretch>
            <a:fillRect/>
          </a:stretch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99462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5" name="矩形: 圆角 4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6565" y="4165600"/>
            <a:ext cx="8738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n>
                  <a:gradFill>
                    <a:gsLst>
                      <a:gs pos="0">
                        <a:srgbClr val="267A63"/>
                      </a:gs>
                      <a:gs pos="73000">
                        <a:srgbClr val="267A63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</a:rPr>
              <a:t>GREEN FOREST</a:t>
            </a:r>
            <a:endParaRPr lang="zh-CN" altLang="en-US" sz="8000" dirty="0">
              <a:ln>
                <a:gradFill>
                  <a:gsLst>
                    <a:gs pos="0">
                      <a:srgbClr val="267A63"/>
                    </a:gs>
                    <a:gs pos="73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56" b="15657"/>
          <a:stretch>
            <a:fillRect/>
          </a:stretch>
        </p:blipFill>
        <p:spPr>
          <a:xfrm>
            <a:off x="0" y="3876038"/>
            <a:ext cx="12192000" cy="298196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53505" y="400050"/>
            <a:ext cx="5136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600" dirty="0">
                <a:solidFill>
                  <a:srgbClr val="267A63"/>
                </a:solidFill>
              </a:rPr>
              <a:t>数据库系统原理课程设计开题报告</a:t>
            </a:r>
            <a:r>
              <a:rPr lang="en-US" altLang="zh-CN" sz="1600" dirty="0">
                <a:solidFill>
                  <a:srgbClr val="267A63"/>
                </a:solidFill>
              </a:rPr>
              <a:t>-</a:t>
            </a:r>
            <a:r>
              <a:rPr lang="zh-CN" altLang="en-US" sz="1600" dirty="0">
                <a:solidFill>
                  <a:srgbClr val="267A63"/>
                </a:solidFill>
              </a:rPr>
              <a:t>第</a:t>
            </a:r>
            <a:r>
              <a:rPr lang="en-US" altLang="zh-CN" sz="1600" dirty="0">
                <a:solidFill>
                  <a:srgbClr val="267A63"/>
                </a:solidFill>
              </a:rPr>
              <a:t>8</a:t>
            </a:r>
            <a:r>
              <a:rPr lang="zh-CN" altLang="en-US" sz="1600" dirty="0">
                <a:solidFill>
                  <a:srgbClr val="267A63"/>
                </a:solidFill>
              </a:rPr>
              <a:t>小组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86150" y="2413635"/>
            <a:ext cx="5316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267A63"/>
                </a:solidFill>
                <a:latin typeface="+mj-ea"/>
                <a:ea typeface="+mj-ea"/>
              </a:rPr>
              <a:t>感谢老师的指导</a:t>
            </a:r>
            <a:endParaRPr lang="zh-CN" altLang="en-US" sz="5400" dirty="0">
              <a:solidFill>
                <a:srgbClr val="267A63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15410" y="3288030"/>
            <a:ext cx="439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THANKS FOR TUTORING!</a:t>
            </a:r>
            <a:endParaRPr lang="en-US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66545" y="3627120"/>
            <a:ext cx="91567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2252436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周小新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2252078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李宜洋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2251927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江娓怡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2252429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蔡宇轩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2252442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李林熹</a:t>
            </a:r>
            <a:endParaRPr lang="zh-CN" altLang="en-US" sz="1600" b="1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049905" y="1243965"/>
            <a:ext cx="6096000" cy="1249045"/>
            <a:chOff x="4803" y="1959"/>
            <a:chExt cx="9600" cy="1967"/>
          </a:xfrm>
        </p:grpSpPr>
        <p:grpSp>
          <p:nvGrpSpPr>
            <p:cNvPr id="28" name="组合 27"/>
            <p:cNvGrpSpPr/>
            <p:nvPr/>
          </p:nvGrpSpPr>
          <p:grpSpPr>
            <a:xfrm>
              <a:off x="9038" y="1959"/>
              <a:ext cx="1124" cy="1124"/>
              <a:chOff x="9038" y="2379"/>
              <a:chExt cx="1124" cy="1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038" y="2379"/>
                <a:ext cx="1124" cy="1124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图片 12" descr="森林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9" y="2428"/>
                <a:ext cx="1014" cy="1014"/>
              </a:xfrm>
              <a:prstGeom prst="rect">
                <a:avLst/>
              </a:prstGeom>
            </p:spPr>
          </p:pic>
        </p:grpSp>
        <p:sp>
          <p:nvSpPr>
            <p:cNvPr id="29" name="文本框 28"/>
            <p:cNvSpPr txBox="1"/>
            <p:nvPr/>
          </p:nvSpPr>
          <p:spPr>
            <a:xfrm>
              <a:off x="4803" y="3202"/>
              <a:ext cx="960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林</a:t>
              </a:r>
              <a:r>
                <a:rPr lang="en-US" altLang="zh-CN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 </a:t>
              </a:r>
              <a:r>
                <a:rPr lang="zh-CN" altLang="en-US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上</a:t>
              </a:r>
              <a:r>
                <a:rPr lang="en-US" altLang="zh-CN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 </a:t>
              </a:r>
              <a:r>
                <a:rPr lang="zh-CN" altLang="en-US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鹰</a:t>
              </a:r>
              <a:r>
                <a:rPr lang="en-US" altLang="zh-CN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 </a:t>
              </a:r>
              <a:r>
                <a:rPr lang="zh-CN" altLang="en-US" sz="2400" dirty="0">
                  <a:solidFill>
                    <a:srgbClr val="267A63"/>
                  </a:solidFill>
                  <a:latin typeface="方正公文小标宋" panose="02000500000000000000" charset="-122"/>
                  <a:ea typeface="方正公文小标宋" panose="02000500000000000000" charset="-122"/>
                  <a:sym typeface="+mn-ea"/>
                </a:rPr>
                <a:t>眼</a:t>
              </a:r>
              <a:endParaRPr lang="zh-CN" altLang="en-US" sz="2400" dirty="0">
                <a:solidFill>
                  <a:srgbClr val="267A63"/>
                </a:solidFill>
                <a:latin typeface="方正公文小标宋" panose="02000500000000000000" charset="-122"/>
                <a:ea typeface="方正公文小标宋" panose="020005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018655" y="1217295"/>
            <a:ext cx="1587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67A63"/>
                </a:solidFill>
                <a:latin typeface="+mj-ea"/>
                <a:ea typeface="+mj-ea"/>
              </a:rPr>
              <a:t>目录</a:t>
            </a:r>
            <a:endParaRPr lang="zh-CN" altLang="en-US" sz="4800" dirty="0">
              <a:solidFill>
                <a:srgbClr val="267A63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8358505" y="1958340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67A63">
                    <a:alpha val="70000"/>
                  </a:srgbClr>
                </a:solidFill>
              </a:rPr>
              <a:t>CONTENTS</a:t>
            </a:r>
            <a:endParaRPr lang="en-US" altLang="zh-CN" dirty="0">
              <a:solidFill>
                <a:srgbClr val="267A63">
                  <a:alpha val="70000"/>
                </a:srgbClr>
              </a:solidFill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7113905" y="2526665"/>
            <a:ext cx="536575" cy="536575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115175" y="2626360"/>
            <a:ext cx="534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01</a:t>
            </a:r>
            <a:endParaRPr lang="en-US" altLang="zh-CN" sz="1600">
              <a:latin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745730" y="2479040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项目回顾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745730" y="2780665"/>
            <a:ext cx="247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Program Introduction</a:t>
            </a:r>
            <a:endParaRPr lang="en-US" altLang="zh-CN" sz="14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7113905" y="3341370"/>
            <a:ext cx="536575" cy="536575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7115175" y="3441065"/>
            <a:ext cx="534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02</a:t>
            </a:r>
            <a:endParaRPr lang="en-US" altLang="zh-CN" sz="1600">
              <a:latin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745730" y="3293745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进度汇报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7745730" y="3595370"/>
            <a:ext cx="247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Mid-term Progress</a:t>
            </a:r>
            <a:endParaRPr lang="zh-CN" altLang="en-US" sz="14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14" name="椭圆 13"/>
          <p:cNvSpPr/>
          <p:nvPr>
            <p:custDataLst>
              <p:tags r:id="rId10"/>
            </p:custDataLst>
          </p:nvPr>
        </p:nvSpPr>
        <p:spPr>
          <a:xfrm>
            <a:off x="7113905" y="4156075"/>
            <a:ext cx="536575" cy="536575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7115175" y="4255770"/>
            <a:ext cx="534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03</a:t>
            </a:r>
            <a:endParaRPr lang="en-US" altLang="zh-CN" sz="1600">
              <a:latin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7745730" y="4108450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前沿探索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7745730" y="4410075"/>
            <a:ext cx="247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Frontier Exploration </a:t>
            </a:r>
            <a:endParaRPr lang="en-US" altLang="zh-CN" sz="14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4"/>
            </p:custDataLst>
          </p:nvPr>
        </p:nvSpPr>
        <p:spPr>
          <a:xfrm>
            <a:off x="7113905" y="4970780"/>
            <a:ext cx="536575" cy="536575"/>
          </a:xfrm>
          <a:prstGeom prst="ellipse">
            <a:avLst/>
          </a:prstGeom>
          <a:noFill/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7115175" y="5070475"/>
            <a:ext cx="534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04</a:t>
            </a:r>
            <a:endParaRPr lang="en-US" altLang="zh-CN" sz="1600">
              <a:latin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7745730" y="4923155"/>
            <a:ext cx="1432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下一步计划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745730" y="5224780"/>
            <a:ext cx="247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Future Plan</a:t>
            </a:r>
            <a:endParaRPr lang="en-US" altLang="zh-CN" sz="14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08" b="15308"/>
          <a:stretch>
            <a:fillRect/>
          </a:stretch>
        </p:blipFill>
        <p:spPr>
          <a:xfrm>
            <a:off x="311807" y="3"/>
            <a:ext cx="5582920" cy="6857994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-465" y="0"/>
            <a:ext cx="1226546" cy="6857994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06045" y="427990"/>
            <a:ext cx="1013460" cy="60998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dist"/>
            <a:r>
              <a:rPr lang="en-US" altLang="zh-CN" sz="5400" dirty="0">
                <a:ln>
                  <a:solidFill>
                    <a:schemeClr val="bg1"/>
                  </a:solidFill>
                </a:ln>
                <a:noFill/>
                <a:latin typeface="Microsoft YaHei UI" panose="020B0503020204020204" charset="-122"/>
                <a:ea typeface="Microsoft YaHei UI" panose="020B0503020204020204" charset="-122"/>
                <a:cs typeface="Berlin Sans FB" panose="020E0602020502020306" charset="0"/>
              </a:rPr>
              <a:t>ForestEagleEye</a:t>
            </a:r>
            <a:endParaRPr lang="en-US" altLang="zh-CN" sz="5400" dirty="0">
              <a:ln>
                <a:solidFill>
                  <a:schemeClr val="bg1"/>
                </a:solidFill>
              </a:ln>
              <a:noFill/>
              <a:latin typeface="Microsoft YaHei UI" panose="020B0503020204020204" charset="-122"/>
              <a:ea typeface="Microsoft YaHei UI" panose="020B0503020204020204" charset="-122"/>
              <a:cs typeface="Berlin Sans FB" panose="020E0602020502020306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35" name="椭圆 34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森林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453505" y="400050"/>
            <a:ext cx="5136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600" dirty="0">
                <a:solidFill>
                  <a:srgbClr val="267A63"/>
                </a:solidFill>
              </a:rPr>
              <a:t>数据库系统原理课程设计中期答辩</a:t>
            </a:r>
            <a:r>
              <a:rPr lang="en-US" altLang="zh-CN" sz="1600" dirty="0">
                <a:solidFill>
                  <a:srgbClr val="267A63"/>
                </a:solidFill>
              </a:rPr>
              <a:t>-</a:t>
            </a:r>
            <a:r>
              <a:rPr lang="zh-CN" altLang="en-US" sz="1600" dirty="0">
                <a:solidFill>
                  <a:srgbClr val="267A63"/>
                </a:solidFill>
              </a:rPr>
              <a:t>第</a:t>
            </a:r>
            <a:r>
              <a:rPr lang="en-US" altLang="zh-CN" sz="1600" dirty="0">
                <a:solidFill>
                  <a:srgbClr val="267A63"/>
                </a:solidFill>
              </a:rPr>
              <a:t>8</a:t>
            </a:r>
            <a:r>
              <a:rPr lang="zh-CN" altLang="en-US" sz="1600" dirty="0">
                <a:solidFill>
                  <a:srgbClr val="267A63"/>
                </a:solidFill>
              </a:rPr>
              <a:t>小组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2" name="组合 191"/>
          <p:cNvGrpSpPr/>
          <p:nvPr/>
        </p:nvGrpSpPr>
        <p:grpSpPr>
          <a:xfrm>
            <a:off x="426085" y="428625"/>
            <a:ext cx="2386330" cy="744220"/>
            <a:chOff x="671" y="675"/>
            <a:chExt cx="3758" cy="1172"/>
          </a:xfrm>
        </p:grpSpPr>
        <p:grpSp>
          <p:nvGrpSpPr>
            <p:cNvPr id="28" name="组合 27"/>
            <p:cNvGrpSpPr/>
            <p:nvPr/>
          </p:nvGrpSpPr>
          <p:grpSpPr>
            <a:xfrm>
              <a:off x="671" y="675"/>
              <a:ext cx="3759" cy="1172"/>
              <a:chOff x="671" y="675"/>
              <a:chExt cx="3759" cy="1172"/>
            </a:xfrm>
          </p:grpSpPr>
          <p:grpSp>
            <p:nvGrpSpPr>
              <p:cNvPr id="25" name="组合 24"/>
              <p:cNvGrpSpPr/>
              <p:nvPr/>
            </p:nvGrpSpPr>
            <p:grpSpPr>
              <a:xfrm rot="0">
                <a:off x="1163" y="675"/>
                <a:ext cx="3267" cy="1172"/>
                <a:chOff x="1163" y="675"/>
                <a:chExt cx="3267" cy="1172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2115" y="1316"/>
                  <a:ext cx="2315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1.1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系统功能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43" name="组合 42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35" name="椭圆 3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41" name="图片 40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" name="文本框 2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项目回顾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39" name="图片 1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8" b="172"/>
          <a:stretch>
            <a:fillRect/>
          </a:stretch>
        </p:blipFill>
        <p:spPr>
          <a:xfrm>
            <a:off x="0" y="5563870"/>
            <a:ext cx="12192000" cy="1217930"/>
          </a:xfrm>
          <a:prstGeom prst="rect">
            <a:avLst/>
          </a:prstGeom>
        </p:spPr>
      </p:pic>
      <p:grpSp>
        <p:nvGrpSpPr>
          <p:cNvPr id="137" name="组合 136"/>
          <p:cNvGrpSpPr/>
          <p:nvPr>
            <p:custDataLst>
              <p:tags r:id="rId4"/>
            </p:custDataLst>
          </p:nvPr>
        </p:nvGrpSpPr>
        <p:grpSpPr>
          <a:xfrm>
            <a:off x="426085" y="1405255"/>
            <a:ext cx="5254625" cy="3937000"/>
            <a:chOff x="1162" y="2227"/>
            <a:chExt cx="8275" cy="6200"/>
          </a:xfrm>
        </p:grpSpPr>
        <p:grpSp>
          <p:nvGrpSpPr>
            <p:cNvPr id="77" name="组合 76"/>
            <p:cNvGrpSpPr/>
            <p:nvPr>
              <p:custDataLst>
                <p:tags r:id="rId5"/>
              </p:custDataLst>
            </p:nvPr>
          </p:nvGrpSpPr>
          <p:grpSpPr>
            <a:xfrm>
              <a:off x="1163" y="2227"/>
              <a:ext cx="8274" cy="2896"/>
              <a:chOff x="3397" y="2435"/>
              <a:chExt cx="8274" cy="2896"/>
            </a:xfrm>
          </p:grpSpPr>
          <p:sp>
            <p:nvSpPr>
              <p:cNvPr id="3" name="矩形: 圆角 25"/>
              <p:cNvSpPr/>
              <p:nvPr>
                <p:custDataLst>
                  <p:tags r:id="rId6"/>
                </p:custDataLst>
              </p:nvPr>
            </p:nvSpPr>
            <p:spPr>
              <a:xfrm>
                <a:off x="3397" y="4607"/>
                <a:ext cx="2622" cy="506"/>
              </a:xfrm>
              <a:prstGeom prst="roundRect">
                <a:avLst>
                  <a:gd name="adj" fmla="val 50000"/>
                </a:avLst>
              </a:prstGeom>
              <a:solidFill>
                <a:srgbClr val="267A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528" y="4607"/>
                <a:ext cx="2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rPr>
                  <a:t>反馈建议收集</a:t>
                </a:r>
                <a:endParaRPr lang="zh-CN" altLang="en-US" sz="14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5" name="椭圆 4"/>
              <p:cNvSpPr/>
              <p:nvPr>
                <p:custDataLst>
                  <p:tags r:id="rId8"/>
                </p:custDataLst>
              </p:nvPr>
            </p:nvSpPr>
            <p:spPr>
              <a:xfrm>
                <a:off x="6327" y="4607"/>
                <a:ext cx="516" cy="516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grpSp>
            <p:nvGrpSpPr>
              <p:cNvPr id="61" name="组合 60"/>
              <p:cNvGrpSpPr/>
              <p:nvPr>
                <p:custDataLst>
                  <p:tags r:id="rId9"/>
                </p:custDataLst>
              </p:nvPr>
            </p:nvGrpSpPr>
            <p:grpSpPr>
              <a:xfrm rot="0">
                <a:off x="6487" y="4765"/>
                <a:ext cx="198" cy="198"/>
                <a:chOff x="811212" y="4057300"/>
                <a:chExt cx="146078" cy="146306"/>
              </a:xfrm>
            </p:grpSpPr>
            <p:sp>
              <p:nvSpPr>
                <p:cNvPr id="57" name="任意多边形: 形状 5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811212" y="4057300"/>
                  <a:ext cx="139585" cy="142800"/>
                </a:xfrm>
                <a:custGeom>
                  <a:avLst/>
                  <a:gdLst>
                    <a:gd name="connsiteX0" fmla="*/ 98603 w 139585"/>
                    <a:gd name="connsiteY0" fmla="*/ 142655 h 142800"/>
                    <a:gd name="connsiteX1" fmla="*/ 25564 w 139585"/>
                    <a:gd name="connsiteY1" fmla="*/ 117091 h 142800"/>
                    <a:gd name="connsiteX2" fmla="*/ 0 w 139585"/>
                    <a:gd name="connsiteY2" fmla="*/ 228 h 142800"/>
                    <a:gd name="connsiteX3" fmla="*/ 116863 w 139585"/>
                    <a:gd name="connsiteY3" fmla="*/ 18488 h 142800"/>
                    <a:gd name="connsiteX4" fmla="*/ 138774 w 139585"/>
                    <a:gd name="connsiteY4" fmla="*/ 102483 h 14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85" h="142800">
                      <a:moveTo>
                        <a:pt x="98603" y="142655"/>
                      </a:moveTo>
                      <a:cubicBezTo>
                        <a:pt x="98603" y="142655"/>
                        <a:pt x="51127" y="146307"/>
                        <a:pt x="25564" y="117091"/>
                      </a:cubicBezTo>
                      <a:cubicBezTo>
                        <a:pt x="0" y="87875"/>
                        <a:pt x="0" y="228"/>
                        <a:pt x="0" y="228"/>
                      </a:cubicBezTo>
                      <a:cubicBezTo>
                        <a:pt x="0" y="228"/>
                        <a:pt x="87647" y="-3424"/>
                        <a:pt x="116863" y="18488"/>
                      </a:cubicBezTo>
                      <a:cubicBezTo>
                        <a:pt x="146078" y="40400"/>
                        <a:pt x="138774" y="102483"/>
                        <a:pt x="138774" y="102483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855036" y="4090396"/>
                  <a:ext cx="102254" cy="113210"/>
                </a:xfrm>
                <a:custGeom>
                  <a:avLst/>
                  <a:gdLst>
                    <a:gd name="connsiteX0" fmla="*/ 102255 w 102254"/>
                    <a:gd name="connsiteY0" fmla="*/ 113211 h 113210"/>
                    <a:gd name="connsiteX1" fmla="*/ 36520 w 102254"/>
                    <a:gd name="connsiteY1" fmla="*/ 54779 h 113210"/>
                    <a:gd name="connsiteX2" fmla="*/ 0 w 102254"/>
                    <a:gd name="connsiteY2" fmla="*/ 0 h 11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254" h="113210">
                      <a:moveTo>
                        <a:pt x="102255" y="113211"/>
                      </a:moveTo>
                      <a:cubicBezTo>
                        <a:pt x="102255" y="113211"/>
                        <a:pt x="61429" y="82357"/>
                        <a:pt x="36520" y="54779"/>
                      </a:cubicBezTo>
                      <a:cubicBezTo>
                        <a:pt x="11611" y="27202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91555" y="4097700"/>
                  <a:ext cx="3651" cy="47475"/>
                </a:xfrm>
                <a:custGeom>
                  <a:avLst/>
                  <a:gdLst>
                    <a:gd name="connsiteX0" fmla="*/ 0 w 3651"/>
                    <a:gd name="connsiteY0" fmla="*/ 47475 h 47475"/>
                    <a:gd name="connsiteX1" fmla="*/ 3652 w 3651"/>
                    <a:gd name="connsiteY1" fmla="*/ 0 h 4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" h="47475">
                      <a:moveTo>
                        <a:pt x="0" y="47475"/>
                      </a:moveTo>
                      <a:lnTo>
                        <a:pt x="3652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60" name="任意多边形: 形状 59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55036" y="4141523"/>
                  <a:ext cx="36519" cy="3651"/>
                </a:xfrm>
                <a:custGeom>
                  <a:avLst/>
                  <a:gdLst>
                    <a:gd name="connsiteX0" fmla="*/ 36520 w 36519"/>
                    <a:gd name="connsiteY0" fmla="*/ 3652 h 3651"/>
                    <a:gd name="connsiteX1" fmla="*/ 0 w 36519"/>
                    <a:gd name="connsiteY1" fmla="*/ 0 h 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9" h="3651">
                      <a:moveTo>
                        <a:pt x="36520" y="365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351" y="4607"/>
                <a:ext cx="432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rPr>
                  <a:t>收集各方对森林保护的建议和意见，依据当前森林健康状况作出相关预警。</a:t>
                </a:r>
                <a:endParaRPr lang="zh-CN" altLang="en-US" sz="1200" dirty="0">
                  <a:solidFill>
                    <a:srgbClr val="404040"/>
                  </a:solidFill>
                  <a:latin typeface="+mn-ea"/>
                  <a:sym typeface="+mn-ea"/>
                </a:endParaRPr>
              </a:p>
            </p:txBody>
          </p:sp>
          <p:grpSp>
            <p:nvGrpSpPr>
              <p:cNvPr id="75" name="组合 74"/>
              <p:cNvGrpSpPr/>
              <p:nvPr>
                <p:custDataLst>
                  <p:tags r:id="rId15"/>
                </p:custDataLst>
              </p:nvPr>
            </p:nvGrpSpPr>
            <p:grpSpPr>
              <a:xfrm>
                <a:off x="3397" y="2435"/>
                <a:ext cx="8273" cy="1099"/>
                <a:chOff x="3397" y="2435"/>
                <a:chExt cx="8273" cy="1099"/>
              </a:xfrm>
            </p:grpSpPr>
            <p:sp>
              <p:nvSpPr>
                <p:cNvPr id="22" name="矩形: 圆角 21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397" y="2441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3528" y="2435"/>
                  <a:ext cx="2360" cy="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 fontAlgn="ctr"/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森林资源监测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7" name="文本框 36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7222" y="2435"/>
                  <a:ext cx="4448" cy="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lnSpc>
                      <a:spcPct val="100000"/>
                    </a:lnSpc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</a:rPr>
                    <a:t>对不同地区森林资源分布、健康状况及其变化趋势进行实时监测，并提供详细的报告和数据分析。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</a:endParaRPr>
                </a:p>
              </p:txBody>
            </p:sp>
            <p:grpSp>
              <p:nvGrpSpPr>
                <p:cNvPr id="74" name="组合 73"/>
                <p:cNvGrpSpPr/>
                <p:nvPr>
                  <p:custDataLst>
                    <p:tags r:id="rId19"/>
                  </p:custDataLst>
                </p:nvPr>
              </p:nvGrpSpPr>
              <p:grpSpPr>
                <a:xfrm>
                  <a:off x="6316" y="2435"/>
                  <a:ext cx="515" cy="1099"/>
                  <a:chOff x="6316" y="2435"/>
                  <a:chExt cx="515" cy="1099"/>
                </a:xfrm>
              </p:grpSpPr>
              <p:cxnSp>
                <p:nvCxnSpPr>
                  <p:cNvPr id="40" name="直接连接符 39"/>
                  <p:cNvCxnSpPr>
                    <a:stCxn id="42" idx="4"/>
                    <a:endCxn id="6" idx="0"/>
                  </p:cNvCxnSpPr>
                  <p:nvPr>
                    <p:custDataLst>
                      <p:tags r:id="rId20"/>
                    </p:custDataLst>
                  </p:nvPr>
                </p:nvCxnSpPr>
                <p:spPr>
                  <a:xfrm>
                    <a:off x="6574" y="2950"/>
                    <a:ext cx="11" cy="584"/>
                  </a:xfrm>
                  <a:prstGeom prst="line">
                    <a:avLst/>
                  </a:prstGeom>
                  <a:ln w="12700">
                    <a:solidFill>
                      <a:srgbClr val="267A6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椭圆 41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6316" y="2435"/>
                    <a:ext cx="515" cy="515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8" name="组合 47"/>
                  <p:cNvGrpSpPr/>
                  <p:nvPr>
                    <p:custDataLst>
                      <p:tags r:id="rId22"/>
                    </p:custDataLst>
                  </p:nvPr>
                </p:nvGrpSpPr>
                <p:grpSpPr>
                  <a:xfrm rot="0">
                    <a:off x="6491" y="2565"/>
                    <a:ext cx="166" cy="255"/>
                    <a:chOff x="814922" y="1807703"/>
                    <a:chExt cx="122128" cy="187890"/>
                  </a:xfrm>
                </p:grpSpPr>
                <p:sp>
                  <p:nvSpPr>
                    <p:cNvPr id="44" name="任意多边形: 形状 42"/>
                    <p:cNvSpPr/>
                    <p:nvPr>
                      <p:custDataLst>
                        <p:tags r:id="rId23"/>
                      </p:custDataLst>
                    </p:nvPr>
                  </p:nvSpPr>
                  <p:spPr>
                    <a:xfrm rot="19017823">
                      <a:off x="814922" y="1807703"/>
                      <a:ext cx="122128" cy="187890"/>
                    </a:xfrm>
                    <a:custGeom>
                      <a:avLst/>
                      <a:gdLst>
                        <a:gd name="connsiteX0" fmla="*/ 122129 w 122128"/>
                        <a:gd name="connsiteY0" fmla="*/ 93945 h 187890"/>
                        <a:gd name="connsiteX1" fmla="*/ 61064 w 122128"/>
                        <a:gd name="connsiteY1" fmla="*/ 187890 h 187890"/>
                        <a:gd name="connsiteX2" fmla="*/ 0 w 122128"/>
                        <a:gd name="connsiteY2" fmla="*/ 93945 h 187890"/>
                        <a:gd name="connsiteX3" fmla="*/ 61064 w 122128"/>
                        <a:gd name="connsiteY3" fmla="*/ 0 h 187890"/>
                        <a:gd name="connsiteX4" fmla="*/ 122129 w 122128"/>
                        <a:gd name="connsiteY4" fmla="*/ 93945 h 187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128" h="187890">
                          <a:moveTo>
                            <a:pt x="122129" y="93945"/>
                          </a:moveTo>
                          <a:cubicBezTo>
                            <a:pt x="122129" y="160147"/>
                            <a:pt x="61064" y="187890"/>
                            <a:pt x="61064" y="187890"/>
                          </a:cubicBezTo>
                          <a:cubicBezTo>
                            <a:pt x="61064" y="187890"/>
                            <a:pt x="0" y="166165"/>
                            <a:pt x="0" y="93945"/>
                          </a:cubicBezTo>
                          <a:cubicBezTo>
                            <a:pt x="0" y="21725"/>
                            <a:pt x="61064" y="0"/>
                            <a:pt x="61064" y="0"/>
                          </a:cubicBezTo>
                          <a:cubicBezTo>
                            <a:pt x="61064" y="0"/>
                            <a:pt x="122129" y="27743"/>
                            <a:pt x="122129" y="93945"/>
                          </a:cubicBezTo>
                          <a:close/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7" name="任意多边形: 形状 43"/>
                    <p:cNvSpPr/>
                    <p:nvPr>
                      <p:custDataLst>
                        <p:tags r:id="rId24"/>
                      </p:custDataLst>
                    </p:nvPr>
                  </p:nvSpPr>
                  <p:spPr>
                    <a:xfrm rot="19017823">
                      <a:off x="903281" y="1914506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9" name="任意多边形: 形状 44"/>
                    <p:cNvSpPr/>
                    <p:nvPr>
                      <p:custDataLst>
                        <p:tags r:id="rId25"/>
                      </p:custDataLst>
                    </p:nvPr>
                  </p:nvSpPr>
                  <p:spPr>
                    <a:xfrm rot="19017823">
                      <a:off x="863674" y="1906502"/>
                      <a:ext cx="23486" cy="23486"/>
                    </a:xfrm>
                    <a:custGeom>
                      <a:avLst/>
                      <a:gdLst>
                        <a:gd name="connsiteX0" fmla="*/ 23486 w 23486"/>
                        <a:gd name="connsiteY0" fmla="*/ 23486 h 23486"/>
                        <a:gd name="connsiteX1" fmla="*/ 0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23486" y="23486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55" name="任意多边形: 形状 45"/>
                    <p:cNvSpPr/>
                    <p:nvPr>
                      <p:custDataLst>
                        <p:tags r:id="rId26"/>
                      </p:custDataLst>
                    </p:nvPr>
                  </p:nvSpPr>
                  <p:spPr>
                    <a:xfrm rot="19017823">
                      <a:off x="861607" y="1869873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56" name="任意多边形: 形状 46"/>
                    <p:cNvSpPr/>
                    <p:nvPr>
                      <p:custDataLst>
                        <p:tags r:id="rId27"/>
                      </p:custDataLst>
                    </p:nvPr>
                  </p:nvSpPr>
                  <p:spPr>
                    <a:xfrm rot="19017823">
                      <a:off x="891383" y="1846752"/>
                      <a:ext cx="4697" cy="140917"/>
                    </a:xfrm>
                    <a:custGeom>
                      <a:avLst/>
                      <a:gdLst>
                        <a:gd name="connsiteX0" fmla="*/ 0 w 4697"/>
                        <a:gd name="connsiteY0" fmla="*/ 140918 h 140917"/>
                        <a:gd name="connsiteX1" fmla="*/ 0 w 4697"/>
                        <a:gd name="connsiteY1" fmla="*/ 0 h 140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697" h="140917">
                          <a:moveTo>
                            <a:pt x="0" y="14091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76" name="组合 75"/>
              <p:cNvGrpSpPr/>
              <p:nvPr>
                <p:custDataLst>
                  <p:tags r:id="rId28"/>
                </p:custDataLst>
              </p:nvPr>
            </p:nvGrpSpPr>
            <p:grpSpPr>
              <a:xfrm>
                <a:off x="3397" y="3534"/>
                <a:ext cx="8273" cy="1073"/>
                <a:chOff x="3397" y="4100"/>
                <a:chExt cx="8273" cy="1073"/>
              </a:xfrm>
            </p:grpSpPr>
            <p:sp>
              <p:nvSpPr>
                <p:cNvPr id="30" name="矩形: 圆角 29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3397" y="4105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>
                  <p:custDataLst>
                    <p:tags r:id="rId30"/>
                  </p:custDataLst>
                </p:nvPr>
              </p:nvSpPr>
              <p:spPr>
                <a:xfrm>
                  <a:off x="3528" y="4105"/>
                  <a:ext cx="236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活动信息公示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endParaRPr>
                </a:p>
              </p:txBody>
            </p:sp>
            <p:sp>
              <p:nvSpPr>
                <p:cNvPr id="6" name="椭圆 5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6327" y="4100"/>
                  <a:ext cx="516" cy="516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  <a:effectLst>
                  <a:outerShdw blurRad="63500" sx="102000" sy="102000" algn="ctr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3" name="组合 62"/>
                <p:cNvGrpSpPr/>
                <p:nvPr>
                  <p:custDataLst>
                    <p:tags r:id="rId32"/>
                  </p:custDataLst>
                </p:nvPr>
              </p:nvGrpSpPr>
              <p:grpSpPr>
                <a:xfrm rot="0">
                  <a:off x="6468" y="4239"/>
                  <a:ext cx="236" cy="221"/>
                  <a:chOff x="790662" y="2925385"/>
                  <a:chExt cx="173927" cy="163088"/>
                </a:xfrm>
              </p:grpSpPr>
              <p:sp>
                <p:nvSpPr>
                  <p:cNvPr id="29" name="任意多边形: 形状 49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 rot="19017823">
                    <a:off x="810147" y="2926993"/>
                    <a:ext cx="122486" cy="150752"/>
                  </a:xfrm>
                  <a:custGeom>
                    <a:avLst/>
                    <a:gdLst>
                      <a:gd name="connsiteX0" fmla="*/ 122487 w 122486"/>
                      <a:gd name="connsiteY0" fmla="*/ 93649 h 150752"/>
                      <a:gd name="connsiteX1" fmla="*/ 61243 w 122486"/>
                      <a:gd name="connsiteY1" fmla="*/ 150753 h 150752"/>
                      <a:gd name="connsiteX2" fmla="*/ 0 w 122486"/>
                      <a:gd name="connsiteY2" fmla="*/ 93649 h 150752"/>
                      <a:gd name="connsiteX3" fmla="*/ 61243 w 122486"/>
                      <a:gd name="connsiteY3" fmla="*/ 0 h 150752"/>
                      <a:gd name="connsiteX4" fmla="*/ 122487 w 122486"/>
                      <a:gd name="connsiteY4" fmla="*/ 93649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486" h="150752">
                        <a:moveTo>
                          <a:pt x="122487" y="93649"/>
                        </a:moveTo>
                        <a:cubicBezTo>
                          <a:pt x="122487" y="125186"/>
                          <a:pt x="95067" y="150753"/>
                          <a:pt x="61243" y="150753"/>
                        </a:cubicBezTo>
                        <a:cubicBezTo>
                          <a:pt x="27420" y="150753"/>
                          <a:pt x="0" y="125186"/>
                          <a:pt x="0" y="93649"/>
                        </a:cubicBezTo>
                        <a:cubicBezTo>
                          <a:pt x="0" y="62112"/>
                          <a:pt x="61243" y="0"/>
                          <a:pt x="61243" y="0"/>
                        </a:cubicBezTo>
                        <a:cubicBezTo>
                          <a:pt x="61243" y="0"/>
                          <a:pt x="122487" y="62112"/>
                          <a:pt x="122487" y="93649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2" name="任意多边形: 形状 50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 rot="19017823">
                    <a:off x="870757" y="2925385"/>
                    <a:ext cx="4711" cy="150752"/>
                  </a:xfrm>
                  <a:custGeom>
                    <a:avLst/>
                    <a:gdLst>
                      <a:gd name="connsiteX0" fmla="*/ 0 w 4711"/>
                      <a:gd name="connsiteY0" fmla="*/ 0 h 150752"/>
                      <a:gd name="connsiteX1" fmla="*/ 0 w 4711"/>
                      <a:gd name="connsiteY1" fmla="*/ 150753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150752">
                        <a:moveTo>
                          <a:pt x="0" y="0"/>
                        </a:moveTo>
                        <a:lnTo>
                          <a:pt x="0" y="150753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52" name="任意多边形: 形状 51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 rot="19017823">
                    <a:off x="935058" y="3050785"/>
                    <a:ext cx="4711" cy="37688"/>
                  </a:xfrm>
                  <a:custGeom>
                    <a:avLst/>
                    <a:gdLst>
                      <a:gd name="connsiteX0" fmla="*/ 0 w 4711"/>
                      <a:gd name="connsiteY0" fmla="*/ 0 h 37688"/>
                      <a:gd name="connsiteX1" fmla="*/ 0 w 4711"/>
                      <a:gd name="connsiteY1" fmla="*/ 37688 h 37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37688">
                        <a:moveTo>
                          <a:pt x="0" y="0"/>
                        </a:moveTo>
                        <a:lnTo>
                          <a:pt x="0" y="37688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53" name="任意多边形: 形状 52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 rot="19017823">
                    <a:off x="842103" y="3008043"/>
                    <a:ext cx="122486" cy="57103"/>
                  </a:xfrm>
                  <a:custGeom>
                    <a:avLst/>
                    <a:gdLst>
                      <a:gd name="connsiteX0" fmla="*/ 122487 w 122486"/>
                      <a:gd name="connsiteY0" fmla="*/ 0 h 57103"/>
                      <a:gd name="connsiteX1" fmla="*/ 61243 w 122486"/>
                      <a:gd name="connsiteY1" fmla="*/ 57103 h 57103"/>
                      <a:gd name="connsiteX2" fmla="*/ 0 w 122486"/>
                      <a:gd name="connsiteY2" fmla="*/ 0 h 57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57103">
                        <a:moveTo>
                          <a:pt x="122487" y="0"/>
                        </a:moveTo>
                        <a:cubicBezTo>
                          <a:pt x="122487" y="31537"/>
                          <a:pt x="95067" y="57103"/>
                          <a:pt x="61243" y="57103"/>
                        </a:cubicBezTo>
                        <a:cubicBezTo>
                          <a:pt x="27420" y="57103"/>
                          <a:pt x="0" y="31537"/>
                          <a:pt x="0" y="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3" name="任意多边形: 形状 53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 rot="19017823">
                    <a:off x="790662" y="2934676"/>
                    <a:ext cx="122486" cy="93649"/>
                  </a:xfrm>
                  <a:custGeom>
                    <a:avLst/>
                    <a:gdLst>
                      <a:gd name="connsiteX0" fmla="*/ 122487 w 122486"/>
                      <a:gd name="connsiteY0" fmla="*/ 93649 h 93649"/>
                      <a:gd name="connsiteX1" fmla="*/ 61243 w 122486"/>
                      <a:gd name="connsiteY1" fmla="*/ 0 h 93649"/>
                      <a:gd name="connsiteX2" fmla="*/ 0 w 122486"/>
                      <a:gd name="connsiteY2" fmla="*/ 93649 h 93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93649">
                        <a:moveTo>
                          <a:pt x="122487" y="93649"/>
                        </a:moveTo>
                        <a:cubicBezTo>
                          <a:pt x="122487" y="62112"/>
                          <a:pt x="61243" y="0"/>
                          <a:pt x="61243" y="0"/>
                        </a:cubicBezTo>
                        <a:cubicBezTo>
                          <a:pt x="61243" y="0"/>
                          <a:pt x="0" y="62112"/>
                          <a:pt x="0" y="93649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39" name="文本框 38"/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7255" y="4100"/>
                  <a:ext cx="4415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l">
                    <a:lnSpc>
                      <a:spcPct val="100000"/>
                    </a:lnSpc>
                    <a:buClrTx/>
                    <a:buSzTx/>
                    <a:buFontTx/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完成对各项林业活动从创建、审批到报名的全流程信息公示。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</p:txBody>
            </p:sp>
            <p:cxnSp>
              <p:nvCxnSpPr>
                <p:cNvPr id="62" name="直接连接符 61"/>
                <p:cNvCxnSpPr>
                  <a:endCxn id="5" idx="0"/>
                </p:cNvCxnSpPr>
                <p:nvPr>
                  <p:custDataLst>
                    <p:tags r:id="rId39"/>
                  </p:custDataLst>
                </p:nvPr>
              </p:nvCxnSpPr>
              <p:spPr>
                <a:xfrm>
                  <a:off x="6585" y="4606"/>
                  <a:ext cx="0" cy="567"/>
                </a:xfrm>
                <a:prstGeom prst="line">
                  <a:avLst/>
                </a:prstGeom>
                <a:ln w="12700">
                  <a:solidFill>
                    <a:srgbClr val="267A6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组合 77"/>
            <p:cNvGrpSpPr/>
            <p:nvPr/>
          </p:nvGrpSpPr>
          <p:grpSpPr>
            <a:xfrm>
              <a:off x="1162" y="5531"/>
              <a:ext cx="8274" cy="2897"/>
              <a:chOff x="3397" y="2435"/>
              <a:chExt cx="8274" cy="2897"/>
            </a:xfrm>
          </p:grpSpPr>
          <p:sp>
            <p:nvSpPr>
              <p:cNvPr id="79" name="矩形: 圆角 25"/>
              <p:cNvSpPr/>
              <p:nvPr>
                <p:custDataLst>
                  <p:tags r:id="rId40"/>
                </p:custDataLst>
              </p:nvPr>
            </p:nvSpPr>
            <p:spPr>
              <a:xfrm>
                <a:off x="3397" y="4607"/>
                <a:ext cx="2622" cy="506"/>
              </a:xfrm>
              <a:prstGeom prst="roundRect">
                <a:avLst>
                  <a:gd name="adj" fmla="val 50000"/>
                </a:avLst>
              </a:prstGeom>
              <a:solidFill>
                <a:srgbClr val="267A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3528" y="4607"/>
                <a:ext cx="236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rPr>
                  <a:t>AI智能问答</a:t>
                </a:r>
                <a:endParaRPr lang="zh-CN" altLang="en-US" sz="14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83" name="椭圆 82"/>
              <p:cNvSpPr/>
              <p:nvPr>
                <p:custDataLst>
                  <p:tags r:id="rId42"/>
                </p:custDataLst>
              </p:nvPr>
            </p:nvSpPr>
            <p:spPr>
              <a:xfrm>
                <a:off x="6327" y="4607"/>
                <a:ext cx="516" cy="516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grpSp>
            <p:nvGrpSpPr>
              <p:cNvPr id="84" name="组合 83"/>
              <p:cNvGrpSpPr/>
              <p:nvPr>
                <p:custDataLst>
                  <p:tags r:id="rId43"/>
                </p:custDataLst>
              </p:nvPr>
            </p:nvGrpSpPr>
            <p:grpSpPr>
              <a:xfrm rot="0">
                <a:off x="6487" y="4765"/>
                <a:ext cx="198" cy="198"/>
                <a:chOff x="811212" y="4057300"/>
                <a:chExt cx="146078" cy="146306"/>
              </a:xfrm>
            </p:grpSpPr>
            <p:sp>
              <p:nvSpPr>
                <p:cNvPr id="85" name="任意多边形: 形状 56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11212" y="4057300"/>
                  <a:ext cx="139585" cy="142800"/>
                </a:xfrm>
                <a:custGeom>
                  <a:avLst/>
                  <a:gdLst>
                    <a:gd name="connsiteX0" fmla="*/ 98603 w 139585"/>
                    <a:gd name="connsiteY0" fmla="*/ 142655 h 142800"/>
                    <a:gd name="connsiteX1" fmla="*/ 25564 w 139585"/>
                    <a:gd name="connsiteY1" fmla="*/ 117091 h 142800"/>
                    <a:gd name="connsiteX2" fmla="*/ 0 w 139585"/>
                    <a:gd name="connsiteY2" fmla="*/ 228 h 142800"/>
                    <a:gd name="connsiteX3" fmla="*/ 116863 w 139585"/>
                    <a:gd name="connsiteY3" fmla="*/ 18488 h 142800"/>
                    <a:gd name="connsiteX4" fmla="*/ 138774 w 139585"/>
                    <a:gd name="connsiteY4" fmla="*/ 102483 h 14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85" h="142800">
                      <a:moveTo>
                        <a:pt x="98603" y="142655"/>
                      </a:moveTo>
                      <a:cubicBezTo>
                        <a:pt x="98603" y="142655"/>
                        <a:pt x="51127" y="146307"/>
                        <a:pt x="25564" y="117091"/>
                      </a:cubicBezTo>
                      <a:cubicBezTo>
                        <a:pt x="0" y="87875"/>
                        <a:pt x="0" y="228"/>
                        <a:pt x="0" y="228"/>
                      </a:cubicBezTo>
                      <a:cubicBezTo>
                        <a:pt x="0" y="228"/>
                        <a:pt x="87647" y="-3424"/>
                        <a:pt x="116863" y="18488"/>
                      </a:cubicBezTo>
                      <a:cubicBezTo>
                        <a:pt x="146078" y="40400"/>
                        <a:pt x="138774" y="102483"/>
                        <a:pt x="138774" y="102483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6" name="任意多边形: 形状 57"/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855036" y="4090396"/>
                  <a:ext cx="102254" cy="113210"/>
                </a:xfrm>
                <a:custGeom>
                  <a:avLst/>
                  <a:gdLst>
                    <a:gd name="connsiteX0" fmla="*/ 102255 w 102254"/>
                    <a:gd name="connsiteY0" fmla="*/ 113211 h 113210"/>
                    <a:gd name="connsiteX1" fmla="*/ 36520 w 102254"/>
                    <a:gd name="connsiteY1" fmla="*/ 54779 h 113210"/>
                    <a:gd name="connsiteX2" fmla="*/ 0 w 102254"/>
                    <a:gd name="connsiteY2" fmla="*/ 0 h 11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254" h="113210">
                      <a:moveTo>
                        <a:pt x="102255" y="113211"/>
                      </a:moveTo>
                      <a:cubicBezTo>
                        <a:pt x="102255" y="113211"/>
                        <a:pt x="61429" y="82357"/>
                        <a:pt x="36520" y="54779"/>
                      </a:cubicBezTo>
                      <a:cubicBezTo>
                        <a:pt x="11611" y="27202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7" name="任意多边形: 形状 58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91555" y="4097700"/>
                  <a:ext cx="3651" cy="47475"/>
                </a:xfrm>
                <a:custGeom>
                  <a:avLst/>
                  <a:gdLst>
                    <a:gd name="connsiteX0" fmla="*/ 0 w 3651"/>
                    <a:gd name="connsiteY0" fmla="*/ 47475 h 47475"/>
                    <a:gd name="connsiteX1" fmla="*/ 3652 w 3651"/>
                    <a:gd name="connsiteY1" fmla="*/ 0 h 4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" h="47475">
                      <a:moveTo>
                        <a:pt x="0" y="47475"/>
                      </a:moveTo>
                      <a:lnTo>
                        <a:pt x="3652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8" name="任意多边形: 形状 59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855036" y="4141523"/>
                  <a:ext cx="36519" cy="3651"/>
                </a:xfrm>
                <a:custGeom>
                  <a:avLst/>
                  <a:gdLst>
                    <a:gd name="connsiteX0" fmla="*/ 36520 w 36519"/>
                    <a:gd name="connsiteY0" fmla="*/ 3652 h 3651"/>
                    <a:gd name="connsiteX1" fmla="*/ 0 w 36519"/>
                    <a:gd name="connsiteY1" fmla="*/ 0 h 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9" h="3651">
                      <a:moveTo>
                        <a:pt x="36520" y="365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89" name="文本框 88"/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7351" y="4607"/>
                <a:ext cx="432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rPr>
                  <a:t>引入人工智能对话板块，在一问一答的对话中更具趣味性地学习森林知识。</a:t>
                </a:r>
                <a:endParaRPr lang="zh-CN" altLang="en-US" sz="1200" dirty="0">
                  <a:solidFill>
                    <a:srgbClr val="404040"/>
                  </a:solidFill>
                  <a:latin typeface="+mn-ea"/>
                  <a:sym typeface="+mn-ea"/>
                </a:endParaRPr>
              </a:p>
            </p:txBody>
          </p:sp>
          <p:grpSp>
            <p:nvGrpSpPr>
              <p:cNvPr id="90" name="组合 89"/>
              <p:cNvGrpSpPr/>
              <p:nvPr>
                <p:custDataLst>
                  <p:tags r:id="rId49"/>
                </p:custDataLst>
              </p:nvPr>
            </p:nvGrpSpPr>
            <p:grpSpPr>
              <a:xfrm>
                <a:off x="3397" y="2435"/>
                <a:ext cx="8273" cy="1099"/>
                <a:chOff x="3397" y="2435"/>
                <a:chExt cx="8273" cy="1099"/>
              </a:xfrm>
            </p:grpSpPr>
            <p:sp>
              <p:nvSpPr>
                <p:cNvPr id="91" name="矩形: 圆角 21"/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3397" y="2441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2" name="文本框 91"/>
                <p:cNvSpPr txBox="1"/>
                <p:nvPr>
                  <p:custDataLst>
                    <p:tags r:id="rId51"/>
                  </p:custDataLst>
                </p:nvPr>
              </p:nvSpPr>
              <p:spPr>
                <a:xfrm>
                  <a:off x="3528" y="2435"/>
                  <a:ext cx="2360" cy="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论坛资讯交流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93" name="文本框 92"/>
                <p:cNvSpPr txBox="1"/>
                <p:nvPr>
                  <p:custDataLst>
                    <p:tags r:id="rId52"/>
                  </p:custDataLst>
                </p:nvPr>
              </p:nvSpPr>
              <p:spPr>
                <a:xfrm>
                  <a:off x="7257" y="2435"/>
                  <a:ext cx="4413" cy="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lnSpc>
                      <a:spcPct val="100000"/>
                    </a:lnSpc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森林生态爱好者的交流天地，获取林业咨询、发布帖子、林业活动打卡、参与社区活动等等。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  <a:p>
                  <a:pPr algn="l">
                    <a:lnSpc>
                      <a:spcPct val="100000"/>
                    </a:lnSpc>
                  </a:pPr>
                  <a:endParaRPr lang="zh-CN" altLang="en-US" sz="1200" dirty="0">
                    <a:solidFill>
                      <a:srgbClr val="404040"/>
                    </a:solidFill>
                    <a:latin typeface="+mn-ea"/>
                  </a:endParaRPr>
                </a:p>
              </p:txBody>
            </p:sp>
            <p:grpSp>
              <p:nvGrpSpPr>
                <p:cNvPr id="94" name="组合 93"/>
                <p:cNvGrpSpPr/>
                <p:nvPr>
                  <p:custDataLst>
                    <p:tags r:id="rId53"/>
                  </p:custDataLst>
                </p:nvPr>
              </p:nvGrpSpPr>
              <p:grpSpPr>
                <a:xfrm>
                  <a:off x="6316" y="2435"/>
                  <a:ext cx="515" cy="1099"/>
                  <a:chOff x="6316" y="2435"/>
                  <a:chExt cx="515" cy="1099"/>
                </a:xfrm>
              </p:grpSpPr>
              <p:cxnSp>
                <p:nvCxnSpPr>
                  <p:cNvPr id="95" name="直接连接符 94"/>
                  <p:cNvCxnSpPr>
                    <a:stCxn id="96" idx="4"/>
                    <a:endCxn id="127" idx="0"/>
                  </p:cNvCxnSpPr>
                  <p:nvPr>
                    <p:custDataLst>
                      <p:tags r:id="rId54"/>
                    </p:custDataLst>
                  </p:nvPr>
                </p:nvCxnSpPr>
                <p:spPr>
                  <a:xfrm>
                    <a:off x="6574" y="2950"/>
                    <a:ext cx="11" cy="584"/>
                  </a:xfrm>
                  <a:prstGeom prst="line">
                    <a:avLst/>
                  </a:prstGeom>
                  <a:ln w="12700">
                    <a:solidFill>
                      <a:srgbClr val="267A6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椭圆 95"/>
                  <p:cNvSpPr/>
                  <p:nvPr>
                    <p:custDataLst>
                      <p:tags r:id="rId55"/>
                    </p:custDataLst>
                  </p:nvPr>
                </p:nvSpPr>
                <p:spPr>
                  <a:xfrm>
                    <a:off x="6316" y="2435"/>
                    <a:ext cx="515" cy="515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18" name="组合 117"/>
                  <p:cNvGrpSpPr/>
                  <p:nvPr>
                    <p:custDataLst>
                      <p:tags r:id="rId56"/>
                    </p:custDataLst>
                  </p:nvPr>
                </p:nvGrpSpPr>
                <p:grpSpPr>
                  <a:xfrm rot="0">
                    <a:off x="6491" y="2565"/>
                    <a:ext cx="166" cy="255"/>
                    <a:chOff x="814922" y="1807703"/>
                    <a:chExt cx="122128" cy="187890"/>
                  </a:xfrm>
                </p:grpSpPr>
                <p:sp>
                  <p:nvSpPr>
                    <p:cNvPr id="119" name="任意多边形: 形状 42"/>
                    <p:cNvSpPr/>
                    <p:nvPr>
                      <p:custDataLst>
                        <p:tags r:id="rId57"/>
                      </p:custDataLst>
                    </p:nvPr>
                  </p:nvSpPr>
                  <p:spPr>
                    <a:xfrm rot="19017823">
                      <a:off x="814922" y="1807703"/>
                      <a:ext cx="122128" cy="187890"/>
                    </a:xfrm>
                    <a:custGeom>
                      <a:avLst/>
                      <a:gdLst>
                        <a:gd name="connsiteX0" fmla="*/ 122129 w 122128"/>
                        <a:gd name="connsiteY0" fmla="*/ 93945 h 187890"/>
                        <a:gd name="connsiteX1" fmla="*/ 61064 w 122128"/>
                        <a:gd name="connsiteY1" fmla="*/ 187890 h 187890"/>
                        <a:gd name="connsiteX2" fmla="*/ 0 w 122128"/>
                        <a:gd name="connsiteY2" fmla="*/ 93945 h 187890"/>
                        <a:gd name="connsiteX3" fmla="*/ 61064 w 122128"/>
                        <a:gd name="connsiteY3" fmla="*/ 0 h 187890"/>
                        <a:gd name="connsiteX4" fmla="*/ 122129 w 122128"/>
                        <a:gd name="connsiteY4" fmla="*/ 93945 h 187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128" h="187890">
                          <a:moveTo>
                            <a:pt x="122129" y="93945"/>
                          </a:moveTo>
                          <a:cubicBezTo>
                            <a:pt x="122129" y="160147"/>
                            <a:pt x="61064" y="187890"/>
                            <a:pt x="61064" y="187890"/>
                          </a:cubicBezTo>
                          <a:cubicBezTo>
                            <a:pt x="61064" y="187890"/>
                            <a:pt x="0" y="166165"/>
                            <a:pt x="0" y="93945"/>
                          </a:cubicBezTo>
                          <a:cubicBezTo>
                            <a:pt x="0" y="21725"/>
                            <a:pt x="61064" y="0"/>
                            <a:pt x="61064" y="0"/>
                          </a:cubicBezTo>
                          <a:cubicBezTo>
                            <a:pt x="61064" y="0"/>
                            <a:pt x="122129" y="27743"/>
                            <a:pt x="122129" y="93945"/>
                          </a:cubicBezTo>
                          <a:close/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0" name="任意多边形: 形状 43"/>
                    <p:cNvSpPr/>
                    <p:nvPr>
                      <p:custDataLst>
                        <p:tags r:id="rId58"/>
                      </p:custDataLst>
                    </p:nvPr>
                  </p:nvSpPr>
                  <p:spPr>
                    <a:xfrm rot="19017823">
                      <a:off x="903281" y="1914506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1" name="任意多边形: 形状 44"/>
                    <p:cNvSpPr/>
                    <p:nvPr>
                      <p:custDataLst>
                        <p:tags r:id="rId59"/>
                      </p:custDataLst>
                    </p:nvPr>
                  </p:nvSpPr>
                  <p:spPr>
                    <a:xfrm rot="19017823">
                      <a:off x="863674" y="1906502"/>
                      <a:ext cx="23486" cy="23486"/>
                    </a:xfrm>
                    <a:custGeom>
                      <a:avLst/>
                      <a:gdLst>
                        <a:gd name="connsiteX0" fmla="*/ 23486 w 23486"/>
                        <a:gd name="connsiteY0" fmla="*/ 23486 h 23486"/>
                        <a:gd name="connsiteX1" fmla="*/ 0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23486" y="23486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2" name="任意多边形: 形状 45"/>
                    <p:cNvSpPr/>
                    <p:nvPr>
                      <p:custDataLst>
                        <p:tags r:id="rId60"/>
                      </p:custDataLst>
                    </p:nvPr>
                  </p:nvSpPr>
                  <p:spPr>
                    <a:xfrm rot="19017823">
                      <a:off x="861607" y="1869873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3" name="任意多边形: 形状 46"/>
                    <p:cNvSpPr/>
                    <p:nvPr>
                      <p:custDataLst>
                        <p:tags r:id="rId61"/>
                      </p:custDataLst>
                    </p:nvPr>
                  </p:nvSpPr>
                  <p:spPr>
                    <a:xfrm rot="19017823">
                      <a:off x="891383" y="1846752"/>
                      <a:ext cx="4697" cy="140917"/>
                    </a:xfrm>
                    <a:custGeom>
                      <a:avLst/>
                      <a:gdLst>
                        <a:gd name="connsiteX0" fmla="*/ 0 w 4697"/>
                        <a:gd name="connsiteY0" fmla="*/ 140918 h 140917"/>
                        <a:gd name="connsiteX1" fmla="*/ 0 w 4697"/>
                        <a:gd name="connsiteY1" fmla="*/ 0 h 140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697" h="140917">
                          <a:moveTo>
                            <a:pt x="0" y="14091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24" name="组合 123"/>
              <p:cNvGrpSpPr/>
              <p:nvPr>
                <p:custDataLst>
                  <p:tags r:id="rId62"/>
                </p:custDataLst>
              </p:nvPr>
            </p:nvGrpSpPr>
            <p:grpSpPr>
              <a:xfrm>
                <a:off x="3397" y="3534"/>
                <a:ext cx="8273" cy="1073"/>
                <a:chOff x="3397" y="4100"/>
                <a:chExt cx="8273" cy="1073"/>
              </a:xfrm>
            </p:grpSpPr>
            <p:sp>
              <p:nvSpPr>
                <p:cNvPr id="125" name="矩形: 圆角 29"/>
                <p:cNvSpPr/>
                <p:nvPr>
                  <p:custDataLst>
                    <p:tags r:id="rId63"/>
                  </p:custDataLst>
                </p:nvPr>
              </p:nvSpPr>
              <p:spPr>
                <a:xfrm>
                  <a:off x="3397" y="4105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文本框 125"/>
                <p:cNvSpPr txBox="1"/>
                <p:nvPr>
                  <p:custDataLst>
                    <p:tags r:id="rId64"/>
                  </p:custDataLst>
                </p:nvPr>
              </p:nvSpPr>
              <p:spPr>
                <a:xfrm>
                  <a:off x="3528" y="4105"/>
                  <a:ext cx="2360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机构团队协作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endParaRPr>
                </a:p>
              </p:txBody>
            </p:sp>
            <p:sp>
              <p:nvSpPr>
                <p:cNvPr id="127" name="椭圆 126"/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6327" y="4100"/>
                  <a:ext cx="516" cy="516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  <a:effectLst>
                  <a:outerShdw blurRad="63500" sx="102000" sy="102000" algn="ctr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128" name="组合 127"/>
                <p:cNvGrpSpPr/>
                <p:nvPr>
                  <p:custDataLst>
                    <p:tags r:id="rId66"/>
                  </p:custDataLst>
                </p:nvPr>
              </p:nvGrpSpPr>
              <p:grpSpPr>
                <a:xfrm rot="0">
                  <a:off x="6468" y="4239"/>
                  <a:ext cx="236" cy="221"/>
                  <a:chOff x="790662" y="2925385"/>
                  <a:chExt cx="173927" cy="163088"/>
                </a:xfrm>
              </p:grpSpPr>
              <p:sp>
                <p:nvSpPr>
                  <p:cNvPr id="129" name="任意多边形: 形状 49"/>
                  <p:cNvSpPr/>
                  <p:nvPr>
                    <p:custDataLst>
                      <p:tags r:id="rId67"/>
                    </p:custDataLst>
                  </p:nvPr>
                </p:nvSpPr>
                <p:spPr>
                  <a:xfrm rot="19017823">
                    <a:off x="810147" y="2926993"/>
                    <a:ext cx="122486" cy="150752"/>
                  </a:xfrm>
                  <a:custGeom>
                    <a:avLst/>
                    <a:gdLst>
                      <a:gd name="connsiteX0" fmla="*/ 122487 w 122486"/>
                      <a:gd name="connsiteY0" fmla="*/ 93649 h 150752"/>
                      <a:gd name="connsiteX1" fmla="*/ 61243 w 122486"/>
                      <a:gd name="connsiteY1" fmla="*/ 150753 h 150752"/>
                      <a:gd name="connsiteX2" fmla="*/ 0 w 122486"/>
                      <a:gd name="connsiteY2" fmla="*/ 93649 h 150752"/>
                      <a:gd name="connsiteX3" fmla="*/ 61243 w 122486"/>
                      <a:gd name="connsiteY3" fmla="*/ 0 h 150752"/>
                      <a:gd name="connsiteX4" fmla="*/ 122487 w 122486"/>
                      <a:gd name="connsiteY4" fmla="*/ 93649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486" h="150752">
                        <a:moveTo>
                          <a:pt x="122487" y="93649"/>
                        </a:moveTo>
                        <a:cubicBezTo>
                          <a:pt x="122487" y="125186"/>
                          <a:pt x="95067" y="150753"/>
                          <a:pt x="61243" y="150753"/>
                        </a:cubicBezTo>
                        <a:cubicBezTo>
                          <a:pt x="27420" y="150753"/>
                          <a:pt x="0" y="125186"/>
                          <a:pt x="0" y="93649"/>
                        </a:cubicBezTo>
                        <a:cubicBezTo>
                          <a:pt x="0" y="62112"/>
                          <a:pt x="61243" y="0"/>
                          <a:pt x="61243" y="0"/>
                        </a:cubicBezTo>
                        <a:cubicBezTo>
                          <a:pt x="61243" y="0"/>
                          <a:pt x="122487" y="62112"/>
                          <a:pt x="122487" y="93649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0" name="任意多边形: 形状 50"/>
                  <p:cNvSpPr/>
                  <p:nvPr>
                    <p:custDataLst>
                      <p:tags r:id="rId68"/>
                    </p:custDataLst>
                  </p:nvPr>
                </p:nvSpPr>
                <p:spPr>
                  <a:xfrm rot="19017823">
                    <a:off x="870757" y="2925385"/>
                    <a:ext cx="4711" cy="150752"/>
                  </a:xfrm>
                  <a:custGeom>
                    <a:avLst/>
                    <a:gdLst>
                      <a:gd name="connsiteX0" fmla="*/ 0 w 4711"/>
                      <a:gd name="connsiteY0" fmla="*/ 0 h 150752"/>
                      <a:gd name="connsiteX1" fmla="*/ 0 w 4711"/>
                      <a:gd name="connsiteY1" fmla="*/ 150753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150752">
                        <a:moveTo>
                          <a:pt x="0" y="0"/>
                        </a:moveTo>
                        <a:lnTo>
                          <a:pt x="0" y="150753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1" name="任意多边形: 形状 51"/>
                  <p:cNvSpPr/>
                  <p:nvPr>
                    <p:custDataLst>
                      <p:tags r:id="rId69"/>
                    </p:custDataLst>
                  </p:nvPr>
                </p:nvSpPr>
                <p:spPr>
                  <a:xfrm rot="19017823">
                    <a:off x="935058" y="3050785"/>
                    <a:ext cx="4711" cy="37688"/>
                  </a:xfrm>
                  <a:custGeom>
                    <a:avLst/>
                    <a:gdLst>
                      <a:gd name="connsiteX0" fmla="*/ 0 w 4711"/>
                      <a:gd name="connsiteY0" fmla="*/ 0 h 37688"/>
                      <a:gd name="connsiteX1" fmla="*/ 0 w 4711"/>
                      <a:gd name="connsiteY1" fmla="*/ 37688 h 37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37688">
                        <a:moveTo>
                          <a:pt x="0" y="0"/>
                        </a:moveTo>
                        <a:lnTo>
                          <a:pt x="0" y="37688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2" name="任意多边形: 形状 52"/>
                  <p:cNvSpPr/>
                  <p:nvPr>
                    <p:custDataLst>
                      <p:tags r:id="rId70"/>
                    </p:custDataLst>
                  </p:nvPr>
                </p:nvSpPr>
                <p:spPr>
                  <a:xfrm rot="19017823">
                    <a:off x="842103" y="3008043"/>
                    <a:ext cx="122486" cy="57103"/>
                  </a:xfrm>
                  <a:custGeom>
                    <a:avLst/>
                    <a:gdLst>
                      <a:gd name="connsiteX0" fmla="*/ 122487 w 122486"/>
                      <a:gd name="connsiteY0" fmla="*/ 0 h 57103"/>
                      <a:gd name="connsiteX1" fmla="*/ 61243 w 122486"/>
                      <a:gd name="connsiteY1" fmla="*/ 57103 h 57103"/>
                      <a:gd name="connsiteX2" fmla="*/ 0 w 122486"/>
                      <a:gd name="connsiteY2" fmla="*/ 0 h 57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57103">
                        <a:moveTo>
                          <a:pt x="122487" y="0"/>
                        </a:moveTo>
                        <a:cubicBezTo>
                          <a:pt x="122487" y="31537"/>
                          <a:pt x="95067" y="57103"/>
                          <a:pt x="61243" y="57103"/>
                        </a:cubicBezTo>
                        <a:cubicBezTo>
                          <a:pt x="27420" y="57103"/>
                          <a:pt x="0" y="31537"/>
                          <a:pt x="0" y="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3" name="任意多边形: 形状 53"/>
                  <p:cNvSpPr/>
                  <p:nvPr>
                    <p:custDataLst>
                      <p:tags r:id="rId71"/>
                    </p:custDataLst>
                  </p:nvPr>
                </p:nvSpPr>
                <p:spPr>
                  <a:xfrm rot="19017823">
                    <a:off x="790662" y="2934676"/>
                    <a:ext cx="122486" cy="93649"/>
                  </a:xfrm>
                  <a:custGeom>
                    <a:avLst/>
                    <a:gdLst>
                      <a:gd name="connsiteX0" fmla="*/ 122487 w 122486"/>
                      <a:gd name="connsiteY0" fmla="*/ 93649 h 93649"/>
                      <a:gd name="connsiteX1" fmla="*/ 61243 w 122486"/>
                      <a:gd name="connsiteY1" fmla="*/ 0 h 93649"/>
                      <a:gd name="connsiteX2" fmla="*/ 0 w 122486"/>
                      <a:gd name="connsiteY2" fmla="*/ 93649 h 93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93649">
                        <a:moveTo>
                          <a:pt x="122487" y="93649"/>
                        </a:moveTo>
                        <a:cubicBezTo>
                          <a:pt x="122487" y="62112"/>
                          <a:pt x="61243" y="0"/>
                          <a:pt x="61243" y="0"/>
                        </a:cubicBezTo>
                        <a:cubicBezTo>
                          <a:pt x="61243" y="0"/>
                          <a:pt x="0" y="62112"/>
                          <a:pt x="0" y="93649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134" name="文本框 133"/>
                <p:cNvSpPr txBox="1"/>
                <p:nvPr>
                  <p:custDataLst>
                    <p:tags r:id="rId72"/>
                  </p:custDataLst>
                </p:nvPr>
              </p:nvSpPr>
              <p:spPr>
                <a:xfrm>
                  <a:off x="7255" y="4100"/>
                  <a:ext cx="4415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l">
                    <a:lnSpc>
                      <a:spcPct val="100000"/>
                    </a:lnSpc>
                    <a:buClrTx/>
                    <a:buSzTx/>
                    <a:buFontTx/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根据不同森林的不同管理机构、从业机构实现团队协作，按照角色不同执行不同权限与功能。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</p:txBody>
            </p:sp>
            <p:cxnSp>
              <p:nvCxnSpPr>
                <p:cNvPr id="135" name="直接连接符 134"/>
                <p:cNvCxnSpPr>
                  <a:endCxn id="83" idx="0"/>
                </p:cNvCxnSpPr>
                <p:nvPr>
                  <p:custDataLst>
                    <p:tags r:id="rId73"/>
                  </p:custDataLst>
                </p:nvPr>
              </p:nvCxnSpPr>
              <p:spPr>
                <a:xfrm>
                  <a:off x="6585" y="4606"/>
                  <a:ext cx="0" cy="567"/>
                </a:xfrm>
                <a:prstGeom prst="line">
                  <a:avLst/>
                </a:prstGeom>
                <a:ln w="12700">
                  <a:solidFill>
                    <a:srgbClr val="267A6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6" name="直接连接符 135"/>
            <p:cNvCxnSpPr/>
            <p:nvPr>
              <p:custDataLst>
                <p:tags r:id="rId74"/>
              </p:custDataLst>
            </p:nvPr>
          </p:nvCxnSpPr>
          <p:spPr>
            <a:xfrm>
              <a:off x="4350" y="4930"/>
              <a:ext cx="11" cy="584"/>
            </a:xfrm>
            <a:prstGeom prst="line">
              <a:avLst/>
            </a:prstGeom>
            <a:ln w="12700">
              <a:solidFill>
                <a:srgbClr val="267A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/>
          <p:cNvGrpSpPr/>
          <p:nvPr/>
        </p:nvGrpSpPr>
        <p:grpSpPr>
          <a:xfrm>
            <a:off x="5946140" y="1368000"/>
            <a:ext cx="5655945" cy="3721059"/>
            <a:chOff x="5296" y="2546"/>
            <a:chExt cx="9525" cy="6266"/>
          </a:xfrm>
        </p:grpSpPr>
        <p:cxnSp>
          <p:nvCxnSpPr>
            <p:cNvPr id="141" name="直接箭头连接符 140"/>
            <p:cNvCxnSpPr>
              <a:stCxn id="183" idx="3"/>
              <a:endCxn id="146" idx="3"/>
            </p:cNvCxnSpPr>
            <p:nvPr/>
          </p:nvCxnSpPr>
          <p:spPr>
            <a:xfrm flipH="1">
              <a:off x="6799" y="6470"/>
              <a:ext cx="2236" cy="752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42" name="组合 141"/>
            <p:cNvGrpSpPr/>
            <p:nvPr/>
          </p:nvGrpSpPr>
          <p:grpSpPr>
            <a:xfrm>
              <a:off x="5296" y="2546"/>
              <a:ext cx="2378" cy="1233"/>
              <a:chOff x="921" y="1877"/>
              <a:chExt cx="2378" cy="1233"/>
            </a:xfrm>
          </p:grpSpPr>
          <p:sp>
            <p:nvSpPr>
              <p:cNvPr id="143" name="文本框 142"/>
              <p:cNvSpPr txBox="1"/>
              <p:nvPr/>
            </p:nvSpPr>
            <p:spPr>
              <a:xfrm>
                <a:off x="936" y="1877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dirty="0">
                    <a:solidFill>
                      <a:srgbClr val="267A63"/>
                    </a:solidFill>
                  </a:rPr>
                  <a:t>01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921" y="2542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普通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用户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5435" y="6783"/>
              <a:ext cx="2378" cy="1284"/>
              <a:chOff x="921" y="6058"/>
              <a:chExt cx="2378" cy="1284"/>
            </a:xfrm>
          </p:grpSpPr>
          <p:sp>
            <p:nvSpPr>
              <p:cNvPr id="146" name="文本框 145"/>
              <p:cNvSpPr txBox="1"/>
              <p:nvPr/>
            </p:nvSpPr>
            <p:spPr>
              <a:xfrm>
                <a:off x="936" y="6058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dirty="0">
                    <a:solidFill>
                      <a:srgbClr val="267A63"/>
                    </a:solidFill>
                  </a:rPr>
                  <a:t>03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921" y="6774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林业管理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人员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12298" y="2546"/>
              <a:ext cx="2391" cy="1234"/>
              <a:chOff x="15868" y="2507"/>
              <a:chExt cx="2391" cy="1234"/>
            </a:xfrm>
          </p:grpSpPr>
          <p:sp>
            <p:nvSpPr>
              <p:cNvPr id="149" name="文本框 148"/>
              <p:cNvSpPr txBox="1"/>
              <p:nvPr/>
            </p:nvSpPr>
            <p:spPr>
              <a:xfrm>
                <a:off x="16911" y="2507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en-US" altLang="zh-CN" sz="2800" dirty="0">
                    <a:solidFill>
                      <a:srgbClr val="267A63"/>
                    </a:solidFill>
                  </a:rPr>
                  <a:t>02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>
                <a:off x="15868" y="3173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林业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从业人员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12004" y="6783"/>
              <a:ext cx="2699" cy="1233"/>
              <a:chOff x="15560" y="6109"/>
              <a:chExt cx="2699" cy="1233"/>
            </a:xfrm>
          </p:grpSpPr>
          <p:sp>
            <p:nvSpPr>
              <p:cNvPr id="152" name="文本框 151"/>
              <p:cNvSpPr txBox="1"/>
              <p:nvPr/>
            </p:nvSpPr>
            <p:spPr>
              <a:xfrm>
                <a:off x="16911" y="6109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en-US" altLang="zh-CN" sz="2800" dirty="0">
                    <a:solidFill>
                      <a:schemeClr val="bg2">
                        <a:lumMod val="50000"/>
                      </a:schemeClr>
                    </a:solidFill>
                  </a:rPr>
                  <a:t>04</a:t>
                </a:r>
                <a:endParaRPr lang="en-US" altLang="zh-CN" sz="2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15560" y="6774"/>
                <a:ext cx="2685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rPr>
                  <a:t>监管人员</a:t>
                </a:r>
                <a:endPara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7406" y="3037"/>
              <a:ext cx="5934" cy="4764"/>
              <a:chOff x="7406" y="3037"/>
              <a:chExt cx="5934" cy="4764"/>
            </a:xfrm>
          </p:grpSpPr>
          <p:sp>
            <p:nvSpPr>
              <p:cNvPr id="155" name="圆: 空心 13"/>
              <p:cNvSpPr/>
              <p:nvPr/>
            </p:nvSpPr>
            <p:spPr>
              <a:xfrm>
                <a:off x="8438" y="3566"/>
                <a:ext cx="3494" cy="3494"/>
              </a:xfrm>
              <a:prstGeom prst="donut">
                <a:avLst>
                  <a:gd name="adj" fmla="val 13437"/>
                </a:avLst>
              </a:prstGeom>
              <a:blipFill dpi="0" rotWithShape="1">
                <a:blip r:embed="rId75"/>
                <a:srcRect/>
                <a:tile tx="0" ty="63500" sx="100000" sy="100000" flip="none" algn="b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7406" y="3037"/>
                <a:ext cx="5934" cy="4764"/>
                <a:chOff x="7406" y="3037"/>
                <a:chExt cx="5934" cy="4764"/>
              </a:xfrm>
            </p:grpSpPr>
            <p:grpSp>
              <p:nvGrpSpPr>
                <p:cNvPr id="157" name="组合 156"/>
                <p:cNvGrpSpPr/>
                <p:nvPr/>
              </p:nvGrpSpPr>
              <p:grpSpPr>
                <a:xfrm>
                  <a:off x="9479" y="7305"/>
                  <a:ext cx="1675" cy="497"/>
                  <a:chOff x="703183" y="5985866"/>
                  <a:chExt cx="1063860" cy="315908"/>
                </a:xfrm>
              </p:grpSpPr>
              <p:grpSp>
                <p:nvGrpSpPr>
                  <p:cNvPr id="158" name="组合 157"/>
                  <p:cNvGrpSpPr/>
                  <p:nvPr/>
                </p:nvGrpSpPr>
                <p:grpSpPr>
                  <a:xfrm>
                    <a:off x="703183" y="5985866"/>
                    <a:ext cx="315910" cy="315908"/>
                    <a:chOff x="739217" y="5963346"/>
                    <a:chExt cx="315910" cy="315908"/>
                  </a:xfrm>
                </p:grpSpPr>
                <p:grpSp>
                  <p:nvGrpSpPr>
                    <p:cNvPr id="159" name="组合 158"/>
                    <p:cNvGrpSpPr/>
                    <p:nvPr/>
                  </p:nvGrpSpPr>
                  <p:grpSpPr>
                    <a:xfrm>
                      <a:off x="842533" y="6066575"/>
                      <a:ext cx="109276" cy="109448"/>
                      <a:chOff x="682669" y="10107210"/>
                      <a:chExt cx="300000" cy="300469"/>
                    </a:xfrm>
                  </p:grpSpPr>
                  <p:sp>
                    <p:nvSpPr>
                      <p:cNvPr id="160" name="任意多边形: 形状 52"/>
                      <p:cNvSpPr/>
                      <p:nvPr/>
                    </p:nvSpPr>
                    <p:spPr>
                      <a:xfrm>
                        <a:off x="682669" y="10107210"/>
                        <a:ext cx="286666" cy="293268"/>
                      </a:xfrm>
                      <a:custGeom>
                        <a:avLst/>
                        <a:gdLst>
                          <a:gd name="connsiteX0" fmla="*/ 202500 w 286666"/>
                          <a:gd name="connsiteY0" fmla="*/ 292969 h 293268"/>
                          <a:gd name="connsiteX1" fmla="*/ 52500 w 286666"/>
                          <a:gd name="connsiteY1" fmla="*/ 240469 h 293268"/>
                          <a:gd name="connsiteX2" fmla="*/ 0 w 286666"/>
                          <a:gd name="connsiteY2" fmla="*/ 469 h 293268"/>
                          <a:gd name="connsiteX3" fmla="*/ 240000 w 286666"/>
                          <a:gd name="connsiteY3" fmla="*/ 37969 h 293268"/>
                          <a:gd name="connsiteX4" fmla="*/ 285000 w 286666"/>
                          <a:gd name="connsiteY4" fmla="*/ 210469 h 2932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6666" h="293268">
                            <a:moveTo>
                              <a:pt x="202500" y="292969"/>
                            </a:moveTo>
                            <a:cubicBezTo>
                              <a:pt x="202500" y="292969"/>
                              <a:pt x="105000" y="300469"/>
                              <a:pt x="52500" y="240469"/>
                            </a:cubicBezTo>
                            <a:cubicBezTo>
                              <a:pt x="0" y="180469"/>
                              <a:pt x="0" y="469"/>
                              <a:pt x="0" y="469"/>
                            </a:cubicBezTo>
                            <a:cubicBezTo>
                              <a:pt x="0" y="469"/>
                              <a:pt x="180000" y="-7031"/>
                              <a:pt x="240000" y="37969"/>
                            </a:cubicBezTo>
                            <a:cubicBezTo>
                              <a:pt x="300000" y="82969"/>
                              <a:pt x="285000" y="210469"/>
                              <a:pt x="285000" y="210469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1" name="任意多边形: 形状 53"/>
                      <p:cNvSpPr/>
                      <p:nvPr/>
                    </p:nvSpPr>
                    <p:spPr>
                      <a:xfrm>
                        <a:off x="772669" y="10175179"/>
                        <a:ext cx="210000" cy="232500"/>
                      </a:xfrm>
                      <a:custGeom>
                        <a:avLst/>
                        <a:gdLst>
                          <a:gd name="connsiteX0" fmla="*/ 210000 w 210000"/>
                          <a:gd name="connsiteY0" fmla="*/ 232500 h 232500"/>
                          <a:gd name="connsiteX1" fmla="*/ 75000 w 210000"/>
                          <a:gd name="connsiteY1" fmla="*/ 112500 h 232500"/>
                          <a:gd name="connsiteX2" fmla="*/ 0 w 210000"/>
                          <a:gd name="connsiteY2" fmla="*/ 0 h 23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10000" h="232500">
                            <a:moveTo>
                              <a:pt x="210000" y="232500"/>
                            </a:moveTo>
                            <a:cubicBezTo>
                              <a:pt x="210000" y="232500"/>
                              <a:pt x="126155" y="169136"/>
                              <a:pt x="75000" y="112500"/>
                            </a:cubicBezTo>
                            <a:cubicBezTo>
                              <a:pt x="23845" y="55864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2" name="任意多边形: 形状 54"/>
                      <p:cNvSpPr/>
                      <p:nvPr/>
                    </p:nvSpPr>
                    <p:spPr>
                      <a:xfrm>
                        <a:off x="847669" y="10190179"/>
                        <a:ext cx="7500" cy="97500"/>
                      </a:xfrm>
                      <a:custGeom>
                        <a:avLst/>
                        <a:gdLst>
                          <a:gd name="connsiteX0" fmla="*/ 0 w 7500"/>
                          <a:gd name="connsiteY0" fmla="*/ 97500 h 97500"/>
                          <a:gd name="connsiteX1" fmla="*/ 7500 w 7500"/>
                          <a:gd name="connsiteY1" fmla="*/ 0 h 97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500" h="97500">
                            <a:moveTo>
                              <a:pt x="0" y="97500"/>
                            </a:moveTo>
                            <a:lnTo>
                              <a:pt x="750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3" name="任意多边形: 形状 55"/>
                      <p:cNvSpPr/>
                      <p:nvPr/>
                    </p:nvSpPr>
                    <p:spPr>
                      <a:xfrm>
                        <a:off x="772669" y="10280179"/>
                        <a:ext cx="75000" cy="7500"/>
                      </a:xfrm>
                      <a:custGeom>
                        <a:avLst/>
                        <a:gdLst>
                          <a:gd name="connsiteX0" fmla="*/ 75000 w 75000"/>
                          <a:gd name="connsiteY0" fmla="*/ 7500 h 7500"/>
                          <a:gd name="connsiteX1" fmla="*/ 0 w 75000"/>
                          <a:gd name="connsiteY1" fmla="*/ 0 h 7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5000" h="7500">
                            <a:moveTo>
                              <a:pt x="75000" y="750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64" name="椭圆 163"/>
                    <p:cNvSpPr/>
                    <p:nvPr/>
                  </p:nvSpPr>
                  <p:spPr>
                    <a:xfrm>
                      <a:off x="739217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65" name="组合 164"/>
                  <p:cNvGrpSpPr/>
                  <p:nvPr/>
                </p:nvGrpSpPr>
                <p:grpSpPr>
                  <a:xfrm>
                    <a:off x="1077158" y="5985866"/>
                    <a:ext cx="315910" cy="315908"/>
                    <a:chOff x="1207780" y="5963346"/>
                    <a:chExt cx="315910" cy="315908"/>
                  </a:xfrm>
                </p:grpSpPr>
                <p:grpSp>
                  <p:nvGrpSpPr>
                    <p:cNvPr id="166" name="组合 165"/>
                    <p:cNvGrpSpPr/>
                    <p:nvPr/>
                  </p:nvGrpSpPr>
                  <p:grpSpPr>
                    <a:xfrm>
                      <a:off x="1300678" y="6060299"/>
                      <a:ext cx="130112" cy="122002"/>
                      <a:chOff x="640466" y="8795245"/>
                      <a:chExt cx="357195" cy="334933"/>
                    </a:xfrm>
                  </p:grpSpPr>
                  <p:sp>
                    <p:nvSpPr>
                      <p:cNvPr id="167" name="任意多边形: 形状 45"/>
                      <p:cNvSpPr/>
                      <p:nvPr/>
                    </p:nvSpPr>
                    <p:spPr>
                      <a:xfrm rot="19017823">
                        <a:off x="680483" y="8798546"/>
                        <a:ext cx="251550" cy="309600"/>
                      </a:xfrm>
                      <a:custGeom>
                        <a:avLst/>
                        <a:gdLst>
                          <a:gd name="connsiteX0" fmla="*/ 251550 w 251550"/>
                          <a:gd name="connsiteY0" fmla="*/ 192327 h 309600"/>
                          <a:gd name="connsiteX1" fmla="*/ 125775 w 251550"/>
                          <a:gd name="connsiteY1" fmla="*/ 309600 h 309600"/>
                          <a:gd name="connsiteX2" fmla="*/ 0 w 251550"/>
                          <a:gd name="connsiteY2" fmla="*/ 192327 h 309600"/>
                          <a:gd name="connsiteX3" fmla="*/ 125775 w 251550"/>
                          <a:gd name="connsiteY3" fmla="*/ 0 h 309600"/>
                          <a:gd name="connsiteX4" fmla="*/ 251550 w 251550"/>
                          <a:gd name="connsiteY4" fmla="*/ 192327 h 309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1550" h="309600">
                            <a:moveTo>
                              <a:pt x="251550" y="192327"/>
                            </a:moveTo>
                            <a:cubicBezTo>
                              <a:pt x="251550" y="257095"/>
                              <a:pt x="195239" y="309600"/>
                              <a:pt x="125775" y="309600"/>
                            </a:cubicBezTo>
                            <a:cubicBezTo>
                              <a:pt x="56311" y="309600"/>
                              <a:pt x="0" y="257095"/>
                              <a:pt x="0" y="192327"/>
                            </a:cubicBezTo>
                            <a:cubicBezTo>
                              <a:pt x="0" y="127559"/>
                              <a:pt x="125775" y="0"/>
                              <a:pt x="125775" y="0"/>
                            </a:cubicBezTo>
                            <a:cubicBezTo>
                              <a:pt x="125775" y="0"/>
                              <a:pt x="251550" y="127559"/>
                              <a:pt x="251550" y="192327"/>
                            </a:cubicBezTo>
                            <a:close/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8" name="任意多边形: 形状 46"/>
                      <p:cNvSpPr/>
                      <p:nvPr/>
                    </p:nvSpPr>
                    <p:spPr>
                      <a:xfrm rot="19017823">
                        <a:off x="804956" y="8795245"/>
                        <a:ext cx="9675" cy="309600"/>
                      </a:xfrm>
                      <a:custGeom>
                        <a:avLst/>
                        <a:gdLst>
                          <a:gd name="connsiteX0" fmla="*/ 0 w 9675"/>
                          <a:gd name="connsiteY0" fmla="*/ 0 h 309600"/>
                          <a:gd name="connsiteX1" fmla="*/ 0 w 9675"/>
                          <a:gd name="connsiteY1" fmla="*/ 309600 h 309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75" h="309600">
                            <a:moveTo>
                              <a:pt x="0" y="0"/>
                            </a:moveTo>
                            <a:lnTo>
                              <a:pt x="0" y="30960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9" name="任意多边形: 形状 47"/>
                      <p:cNvSpPr/>
                      <p:nvPr/>
                    </p:nvSpPr>
                    <p:spPr>
                      <a:xfrm rot="19017823">
                        <a:off x="937012" y="9052778"/>
                        <a:ext cx="9675" cy="77400"/>
                      </a:xfrm>
                      <a:custGeom>
                        <a:avLst/>
                        <a:gdLst>
                          <a:gd name="connsiteX0" fmla="*/ 0 w 9675"/>
                          <a:gd name="connsiteY0" fmla="*/ 0 h 77400"/>
                          <a:gd name="connsiteX1" fmla="*/ 0 w 9675"/>
                          <a:gd name="connsiteY1" fmla="*/ 77400 h 77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75" h="77400">
                            <a:moveTo>
                              <a:pt x="0" y="0"/>
                            </a:moveTo>
                            <a:lnTo>
                              <a:pt x="0" y="7740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0" name="任意多边形: 形状 48"/>
                      <p:cNvSpPr/>
                      <p:nvPr/>
                    </p:nvSpPr>
                    <p:spPr>
                      <a:xfrm rot="19017823">
                        <a:off x="746111" y="8964999"/>
                        <a:ext cx="251550" cy="117272"/>
                      </a:xfrm>
                      <a:custGeom>
                        <a:avLst/>
                        <a:gdLst>
                          <a:gd name="connsiteX0" fmla="*/ 251550 w 251550"/>
                          <a:gd name="connsiteY0" fmla="*/ 0 h 117272"/>
                          <a:gd name="connsiteX1" fmla="*/ 125775 w 251550"/>
                          <a:gd name="connsiteY1" fmla="*/ 117273 h 117272"/>
                          <a:gd name="connsiteX2" fmla="*/ 0 w 251550"/>
                          <a:gd name="connsiteY2" fmla="*/ 0 h 1172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1550" h="117272">
                            <a:moveTo>
                              <a:pt x="251550" y="0"/>
                            </a:moveTo>
                            <a:cubicBezTo>
                              <a:pt x="251550" y="64768"/>
                              <a:pt x="195239" y="117273"/>
                              <a:pt x="125775" y="117273"/>
                            </a:cubicBezTo>
                            <a:cubicBezTo>
                              <a:pt x="56311" y="117273"/>
                              <a:pt x="0" y="64768"/>
                              <a:pt x="0" y="0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1" name="任意多边形: 形状 49"/>
                      <p:cNvSpPr/>
                      <p:nvPr/>
                    </p:nvSpPr>
                    <p:spPr>
                      <a:xfrm rot="19017823">
                        <a:off x="640466" y="8814324"/>
                        <a:ext cx="251550" cy="192327"/>
                      </a:xfrm>
                      <a:custGeom>
                        <a:avLst/>
                        <a:gdLst>
                          <a:gd name="connsiteX0" fmla="*/ 251550 w 251550"/>
                          <a:gd name="connsiteY0" fmla="*/ 192327 h 192327"/>
                          <a:gd name="connsiteX1" fmla="*/ 125775 w 251550"/>
                          <a:gd name="connsiteY1" fmla="*/ 0 h 192327"/>
                          <a:gd name="connsiteX2" fmla="*/ 0 w 251550"/>
                          <a:gd name="connsiteY2" fmla="*/ 192327 h 1923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1550" h="192327">
                            <a:moveTo>
                              <a:pt x="251550" y="192327"/>
                            </a:moveTo>
                            <a:cubicBezTo>
                              <a:pt x="251550" y="127559"/>
                              <a:pt x="125775" y="0"/>
                              <a:pt x="125775" y="0"/>
                            </a:cubicBezTo>
                            <a:cubicBezTo>
                              <a:pt x="125775" y="0"/>
                              <a:pt x="0" y="127559"/>
                              <a:pt x="0" y="192327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72" name="椭圆 171"/>
                    <p:cNvSpPr/>
                    <p:nvPr/>
                  </p:nvSpPr>
                  <p:spPr>
                    <a:xfrm>
                      <a:off x="1207780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451133" y="5985866"/>
                    <a:ext cx="315910" cy="315908"/>
                    <a:chOff x="1676343" y="5963346"/>
                    <a:chExt cx="315910" cy="315908"/>
                  </a:xfrm>
                </p:grpSpPr>
                <p:grpSp>
                  <p:nvGrpSpPr>
                    <p:cNvPr id="174" name="组合 173"/>
                    <p:cNvGrpSpPr/>
                    <p:nvPr/>
                  </p:nvGrpSpPr>
                  <p:grpSpPr>
                    <a:xfrm>
                      <a:off x="1788512" y="6050861"/>
                      <a:ext cx="91570" cy="140876"/>
                      <a:chOff x="680286" y="7512214"/>
                      <a:chExt cx="251385" cy="386747"/>
                    </a:xfrm>
                  </p:grpSpPr>
                  <p:sp>
                    <p:nvSpPr>
                      <p:cNvPr id="175" name="任意多边形: 形状 38"/>
                      <p:cNvSpPr/>
                      <p:nvPr/>
                    </p:nvSpPr>
                    <p:spPr>
                      <a:xfrm rot="19017823">
                        <a:off x="680286" y="7512214"/>
                        <a:ext cx="251385" cy="386747"/>
                      </a:xfrm>
                      <a:custGeom>
                        <a:avLst/>
                        <a:gdLst>
                          <a:gd name="connsiteX0" fmla="*/ 251386 w 251385"/>
                          <a:gd name="connsiteY0" fmla="*/ 193374 h 386747"/>
                          <a:gd name="connsiteX1" fmla="*/ 125693 w 251385"/>
                          <a:gd name="connsiteY1" fmla="*/ 386748 h 386747"/>
                          <a:gd name="connsiteX2" fmla="*/ 0 w 251385"/>
                          <a:gd name="connsiteY2" fmla="*/ 193374 h 386747"/>
                          <a:gd name="connsiteX3" fmla="*/ 125693 w 251385"/>
                          <a:gd name="connsiteY3" fmla="*/ 0 h 386747"/>
                          <a:gd name="connsiteX4" fmla="*/ 251386 w 251385"/>
                          <a:gd name="connsiteY4" fmla="*/ 193374 h 3867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1385" h="386747">
                            <a:moveTo>
                              <a:pt x="251386" y="193374"/>
                            </a:moveTo>
                            <a:cubicBezTo>
                              <a:pt x="251386" y="329642"/>
                              <a:pt x="125693" y="386748"/>
                              <a:pt x="125693" y="386748"/>
                            </a:cubicBezTo>
                            <a:cubicBezTo>
                              <a:pt x="125693" y="386748"/>
                              <a:pt x="0" y="342030"/>
                              <a:pt x="0" y="193374"/>
                            </a:cubicBezTo>
                            <a:cubicBezTo>
                              <a:pt x="0" y="44718"/>
                              <a:pt x="125693" y="0"/>
                              <a:pt x="125693" y="0"/>
                            </a:cubicBezTo>
                            <a:cubicBezTo>
                              <a:pt x="125693" y="0"/>
                              <a:pt x="251386" y="57106"/>
                              <a:pt x="251386" y="193374"/>
                            </a:cubicBezTo>
                            <a:close/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6" name="任意多边形: 形状 39"/>
                      <p:cNvSpPr/>
                      <p:nvPr/>
                    </p:nvSpPr>
                    <p:spPr>
                      <a:xfrm rot="19017823">
                        <a:off x="862161" y="7732057"/>
                        <a:ext cx="48343" cy="48343"/>
                      </a:xfrm>
                      <a:custGeom>
                        <a:avLst/>
                        <a:gdLst>
                          <a:gd name="connsiteX0" fmla="*/ 0 w 48343"/>
                          <a:gd name="connsiteY0" fmla="*/ 48343 h 48343"/>
                          <a:gd name="connsiteX1" fmla="*/ 48343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0" y="48343"/>
                            </a:moveTo>
                            <a:lnTo>
                              <a:pt x="48343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7" name="任意多边形: 形状 40"/>
                      <p:cNvSpPr/>
                      <p:nvPr/>
                    </p:nvSpPr>
                    <p:spPr>
                      <a:xfrm rot="19017823">
                        <a:off x="780636" y="7715580"/>
                        <a:ext cx="48343" cy="48343"/>
                      </a:xfrm>
                      <a:custGeom>
                        <a:avLst/>
                        <a:gdLst>
                          <a:gd name="connsiteX0" fmla="*/ 48343 w 48343"/>
                          <a:gd name="connsiteY0" fmla="*/ 48343 h 48343"/>
                          <a:gd name="connsiteX1" fmla="*/ 0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48343" y="48343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8" name="任意多边形: 形状 41"/>
                      <p:cNvSpPr/>
                      <p:nvPr/>
                    </p:nvSpPr>
                    <p:spPr>
                      <a:xfrm rot="19017823">
                        <a:off x="776380" y="7640185"/>
                        <a:ext cx="48343" cy="48343"/>
                      </a:xfrm>
                      <a:custGeom>
                        <a:avLst/>
                        <a:gdLst>
                          <a:gd name="connsiteX0" fmla="*/ 0 w 48343"/>
                          <a:gd name="connsiteY0" fmla="*/ 48343 h 48343"/>
                          <a:gd name="connsiteX1" fmla="*/ 48343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0" y="48343"/>
                            </a:moveTo>
                            <a:lnTo>
                              <a:pt x="48343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9" name="任意多边形: 形状 42"/>
                      <p:cNvSpPr/>
                      <p:nvPr/>
                    </p:nvSpPr>
                    <p:spPr>
                      <a:xfrm rot="19017823">
                        <a:off x="837670" y="7592593"/>
                        <a:ext cx="9668" cy="290060"/>
                      </a:xfrm>
                      <a:custGeom>
                        <a:avLst/>
                        <a:gdLst>
                          <a:gd name="connsiteX0" fmla="*/ 0 w 9668"/>
                          <a:gd name="connsiteY0" fmla="*/ 290061 h 290060"/>
                          <a:gd name="connsiteX1" fmla="*/ 0 w 9668"/>
                          <a:gd name="connsiteY1" fmla="*/ 0 h 2900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68" h="290060">
                            <a:moveTo>
                              <a:pt x="0" y="290061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80" name="椭圆 179"/>
                    <p:cNvSpPr/>
                    <p:nvPr/>
                  </p:nvSpPr>
                  <p:spPr>
                    <a:xfrm>
                      <a:off x="1676343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7406" y="3037"/>
                  <a:ext cx="5935" cy="4023"/>
                  <a:chOff x="4960" y="-518"/>
                  <a:chExt cx="7243" cy="4909"/>
                </a:xfrm>
              </p:grpSpPr>
              <p:sp>
                <p:nvSpPr>
                  <p:cNvPr id="182" name="文本框 181"/>
                  <p:cNvSpPr txBox="1"/>
                  <p:nvPr/>
                </p:nvSpPr>
                <p:spPr>
                  <a:xfrm>
                    <a:off x="4960" y="1656"/>
                    <a:ext cx="7243" cy="14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dist"/>
                    <a:r>
                      <a:rPr lang="en-US" altLang="zh-CN" sz="4000" dirty="0">
                        <a:ln>
                          <a:solidFill>
                            <a:srgbClr val="267A63"/>
                          </a:solidFill>
                        </a:ln>
                        <a:noFill/>
                      </a:rPr>
                      <a:t>ForesEagleEye</a:t>
                    </a:r>
                    <a:endParaRPr lang="en-US" altLang="zh-CN" sz="4400" dirty="0">
                      <a:ln>
                        <a:solidFill>
                          <a:srgbClr val="267A63"/>
                        </a:solidFill>
                      </a:ln>
                      <a:noFill/>
                    </a:endParaRPr>
                  </a:p>
                </p:txBody>
              </p:sp>
              <p:pic>
                <p:nvPicPr>
                  <p:cNvPr id="183" name="http://photo-static-api.fotomore.com/creative/vcg/400/new/VCG41N1302490350.jpg?uid=386&amp;timestamp=1716298986&amp;sign=22d49369674ae6e1109a0b4ede5626e6" descr="3D插图微笑的非洲裔美国妇女拿着智能手机。卡通女商人使用手机的近距离肖像，隔离在白色上。在线交流，移动连接。"/>
                  <p:cNvPicPr>
                    <a:picLocks noChangeAspect="1"/>
                  </p:cNvPicPr>
                  <p:nvPr/>
                </p:nvPicPr>
                <p:blipFill>
                  <a:blip r:embed="rId76">
                    <a:clrChange>
                      <a:clrFrom>
                        <a:srgbClr val="FFFFFF">
                          <a:alpha val="100000"/>
                        </a:srgbClr>
                      </a:clrFrom>
                      <a:clrTo>
                        <a:srgbClr val="FFFFFF">
                          <a:alpha val="100000"/>
                          <a:alpha val="0"/>
                        </a:srgbClr>
                      </a:clrTo>
                    </a:clrChange>
                  </a:blip>
                  <a:srcRect l="-4799" r="-3725" b="53"/>
                  <a:stretch>
                    <a:fillRect/>
                  </a:stretch>
                </p:blipFill>
                <p:spPr>
                  <a:xfrm>
                    <a:off x="6366" y="-518"/>
                    <a:ext cx="3971" cy="4909"/>
                  </a:xfrm>
                  <a:prstGeom prst="ellipse">
                    <a:avLst/>
                  </a:prstGeom>
                </p:spPr>
              </p:pic>
            </p:grpSp>
          </p:grpSp>
        </p:grpSp>
        <p:sp>
          <p:nvSpPr>
            <p:cNvPr id="184" name="文本框 183"/>
            <p:cNvSpPr txBox="1"/>
            <p:nvPr/>
          </p:nvSpPr>
          <p:spPr>
            <a:xfrm>
              <a:off x="5311" y="3741"/>
              <a:ext cx="3441" cy="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00000"/>
                </a:lnSpc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</a:rPr>
                <a:t>学生、数据分析师、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</a:rPr>
                <a:t>科研人员、森林爱好者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1615" y="3730"/>
              <a:ext cx="3206" cy="7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伐木业、采摘业、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种植业、旅游业从业者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5450" y="8029"/>
              <a:ext cx="3108" cy="7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管理对应森林区域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林业活动的管理人员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cxnSp>
          <p:nvCxnSpPr>
            <p:cNvPr id="187" name="直接箭头连接符 186"/>
            <p:cNvCxnSpPr>
              <a:stCxn id="183" idx="1"/>
              <a:endCxn id="143" idx="3"/>
            </p:cNvCxnSpPr>
            <p:nvPr/>
          </p:nvCxnSpPr>
          <p:spPr>
            <a:xfrm flipH="1" flipV="1">
              <a:off x="6660" y="2985"/>
              <a:ext cx="2375" cy="641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>
              <a:stCxn id="183" idx="7"/>
              <a:endCxn id="149" idx="1"/>
            </p:cNvCxnSpPr>
            <p:nvPr/>
          </p:nvCxnSpPr>
          <p:spPr>
            <a:xfrm flipV="1">
              <a:off x="11335" y="2985"/>
              <a:ext cx="2006" cy="641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9" name="直接箭头连接符 188"/>
            <p:cNvCxnSpPr>
              <a:stCxn id="155" idx="5"/>
              <a:endCxn id="152" idx="1"/>
            </p:cNvCxnSpPr>
            <p:nvPr/>
          </p:nvCxnSpPr>
          <p:spPr>
            <a:xfrm>
              <a:off x="11420" y="6548"/>
              <a:ext cx="1936" cy="674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90" name="文本框 189"/>
            <p:cNvSpPr txBox="1"/>
            <p:nvPr/>
          </p:nvSpPr>
          <p:spPr>
            <a:xfrm>
              <a:off x="11615" y="8029"/>
              <a:ext cx="3206" cy="7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网站系统管理员、</a:t>
              </a:r>
              <a:endParaRPr lang="zh-CN" altLang="en-US" sz="120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林业局监管森林的监管员</a:t>
              </a:r>
              <a:endParaRPr lang="zh-CN" altLang="en-US" sz="120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cxnSp>
        <p:nvCxnSpPr>
          <p:cNvPr id="191" name="直接连接符 190"/>
          <p:cNvCxnSpPr/>
          <p:nvPr/>
        </p:nvCxnSpPr>
        <p:spPr>
          <a:xfrm>
            <a:off x="5852075" y="1405255"/>
            <a:ext cx="635" cy="39240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1" name="矩形: 圆角 10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2" name="组合 191"/>
          <p:cNvGrpSpPr/>
          <p:nvPr/>
        </p:nvGrpSpPr>
        <p:grpSpPr>
          <a:xfrm>
            <a:off x="426085" y="428625"/>
            <a:ext cx="2597150" cy="744220"/>
            <a:chOff x="671" y="675"/>
            <a:chExt cx="4090" cy="1172"/>
          </a:xfrm>
        </p:grpSpPr>
        <p:grpSp>
          <p:nvGrpSpPr>
            <p:cNvPr id="118" name="组合 117"/>
            <p:cNvGrpSpPr/>
            <p:nvPr/>
          </p:nvGrpSpPr>
          <p:grpSpPr>
            <a:xfrm>
              <a:off x="671" y="675"/>
              <a:ext cx="4090" cy="1172"/>
              <a:chOff x="671" y="675"/>
              <a:chExt cx="4090" cy="1172"/>
            </a:xfrm>
          </p:grpSpPr>
          <p:grpSp>
            <p:nvGrpSpPr>
              <p:cNvPr id="119" name="组合 118"/>
              <p:cNvGrpSpPr/>
              <p:nvPr/>
            </p:nvGrpSpPr>
            <p:grpSpPr>
              <a:xfrm rot="0">
                <a:off x="1163" y="675"/>
                <a:ext cx="3598" cy="1172"/>
                <a:chOff x="1163" y="675"/>
                <a:chExt cx="3598" cy="1172"/>
              </a:xfrm>
            </p:grpSpPr>
            <p:sp>
              <p:nvSpPr>
                <p:cNvPr id="120" name="文本框 119"/>
                <p:cNvSpPr txBox="1"/>
                <p:nvPr/>
              </p:nvSpPr>
              <p:spPr>
                <a:xfrm>
                  <a:off x="2115" y="1316"/>
                  <a:ext cx="2646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1.2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数据库设计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121" name="组合 120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122" name="椭圆 12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3" name="图片 122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4" name="文本框 123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125" name="文本框 124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项目回顾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26" name="图片 125" descr="ER图样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35" y="187325"/>
            <a:ext cx="5502910" cy="6487160"/>
          </a:xfrm>
          <a:prstGeom prst="rect">
            <a:avLst/>
          </a:prstGeom>
          <a:effectLst>
            <a:outerShdw blurRad="520700" sx="104000" sy="104000" algn="ctr" rotWithShape="0">
              <a:prstClr val="black">
                <a:alpha val="11000"/>
              </a:prstClr>
            </a:outerShdw>
          </a:effectLst>
        </p:spPr>
      </p:pic>
      <p:graphicFrame>
        <p:nvGraphicFramePr>
          <p:cNvPr id="127" name="表格 126"/>
          <p:cNvGraphicFramePr/>
          <p:nvPr>
            <p:custDataLst>
              <p:tags r:id="rId4"/>
            </p:custDataLst>
          </p:nvPr>
        </p:nvGraphicFramePr>
        <p:xfrm>
          <a:off x="2303145" y="3279775"/>
          <a:ext cx="1134110" cy="563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User</a:t>
                      </a:r>
                      <a:endParaRPr lang="en-US" altLang="zh-CN" sz="1200" b="1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用户数据库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" name="表格 127"/>
          <p:cNvGraphicFramePr/>
          <p:nvPr>
            <p:custDataLst>
              <p:tags r:id="rId5"/>
            </p:custDataLst>
          </p:nvPr>
        </p:nvGraphicFramePr>
        <p:xfrm>
          <a:off x="2303145" y="4332605"/>
          <a:ext cx="1134110" cy="563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Forest</a:t>
                      </a:r>
                      <a:endParaRPr lang="en-US" altLang="zh-CN" sz="1200" b="1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E5F6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tx1"/>
                          </a:solidFill>
                        </a:rPr>
                        <a:t>森林数据库</a:t>
                      </a:r>
                      <a:endParaRPr lang="zh-CN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9" name="表格 128"/>
          <p:cNvGraphicFramePr/>
          <p:nvPr>
            <p:custDataLst>
              <p:tags r:id="rId6"/>
            </p:custDataLst>
          </p:nvPr>
        </p:nvGraphicFramePr>
        <p:xfrm>
          <a:off x="664845" y="3279775"/>
          <a:ext cx="1134110" cy="5638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Institute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AE8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机构数据库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0" name="表格 129"/>
          <p:cNvGraphicFramePr/>
          <p:nvPr>
            <p:custDataLst>
              <p:tags r:id="rId7"/>
            </p:custDataLst>
          </p:nvPr>
        </p:nvGraphicFramePr>
        <p:xfrm>
          <a:off x="3941445" y="3279775"/>
          <a:ext cx="1134110" cy="563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Forum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0FFFF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论坛数据库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1" name="表格 130"/>
          <p:cNvGraphicFramePr/>
          <p:nvPr>
            <p:custDataLst>
              <p:tags r:id="rId8"/>
            </p:custDataLst>
          </p:nvPr>
        </p:nvGraphicFramePr>
        <p:xfrm>
          <a:off x="2303145" y="2226945"/>
          <a:ext cx="113411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Activity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BEA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林业活动数据库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32" name="直接箭头连接符 131"/>
          <p:cNvCxnSpPr>
            <a:stCxn id="131" idx="2"/>
            <a:endCxn id="127" idx="0"/>
          </p:cNvCxnSpPr>
          <p:nvPr/>
        </p:nvCxnSpPr>
        <p:spPr>
          <a:xfrm>
            <a:off x="2870200" y="279082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27" idx="2"/>
            <a:endCxn id="128" idx="0"/>
          </p:cNvCxnSpPr>
          <p:nvPr/>
        </p:nvCxnSpPr>
        <p:spPr>
          <a:xfrm>
            <a:off x="2870200" y="384365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29" idx="3"/>
            <a:endCxn id="127" idx="1"/>
          </p:cNvCxnSpPr>
          <p:nvPr/>
        </p:nvCxnSpPr>
        <p:spPr>
          <a:xfrm>
            <a:off x="1798955" y="356171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30" idx="1"/>
            <a:endCxn id="127" idx="3"/>
          </p:cNvCxnSpPr>
          <p:nvPr/>
        </p:nvCxnSpPr>
        <p:spPr>
          <a:xfrm flipH="1">
            <a:off x="3437255" y="356171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6" name="肘形连接符 135"/>
          <p:cNvCxnSpPr>
            <a:stCxn id="129" idx="2"/>
            <a:endCxn id="128" idx="1"/>
          </p:cNvCxnSpPr>
          <p:nvPr/>
        </p:nvCxnSpPr>
        <p:spPr>
          <a:xfrm rot="5400000" flipV="1">
            <a:off x="1381760" y="3693160"/>
            <a:ext cx="770890" cy="1071245"/>
          </a:xfrm>
          <a:prstGeom prst="bentConnector2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4" name="组合 3"/>
            <p:cNvGrpSpPr/>
            <p:nvPr/>
          </p:nvGrpSpPr>
          <p:grpSpPr>
            <a:xfrm>
              <a:off x="1163" y="675"/>
              <a:ext cx="4272" cy="1014"/>
              <a:chOff x="1163" y="675"/>
              <a:chExt cx="4272" cy="1014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959" y="1219"/>
                <a:ext cx="3476" cy="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User Analysis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163" y="675"/>
                <a:ext cx="3501" cy="780"/>
                <a:chOff x="1163" y="675"/>
                <a:chExt cx="3501" cy="78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944" y="675"/>
                  <a:ext cx="2720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2.2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用户分析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" name="组合 7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66" name="图片 6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7" name="文本框 66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362960" y="1616710"/>
            <a:ext cx="6048375" cy="3978275"/>
            <a:chOff x="5296" y="2546"/>
            <a:chExt cx="9525" cy="6265"/>
          </a:xfrm>
        </p:grpSpPr>
        <p:cxnSp>
          <p:nvCxnSpPr>
            <p:cNvPr id="82" name="直接箭头连接符 81"/>
            <p:cNvCxnSpPr>
              <a:stCxn id="69" idx="3"/>
              <a:endCxn id="19" idx="3"/>
            </p:cNvCxnSpPr>
            <p:nvPr/>
          </p:nvCxnSpPr>
          <p:spPr>
            <a:xfrm flipH="1">
              <a:off x="6798" y="6471"/>
              <a:ext cx="2237" cy="724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5296" y="2546"/>
              <a:ext cx="2378" cy="1195"/>
              <a:chOff x="921" y="1877"/>
              <a:chExt cx="2378" cy="1195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936" y="1877"/>
                <a:ext cx="1348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267A63"/>
                    </a:solidFill>
                  </a:rPr>
                  <a:t>01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921" y="2542"/>
                <a:ext cx="237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普通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用户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5435" y="6783"/>
              <a:ext cx="2378" cy="1247"/>
              <a:chOff x="921" y="6058"/>
              <a:chExt cx="2378" cy="1247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936" y="6058"/>
                <a:ext cx="1348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267A63"/>
                    </a:solidFill>
                  </a:rPr>
                  <a:t>03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921" y="6774"/>
                <a:ext cx="237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林业管理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人员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12298" y="2546"/>
              <a:ext cx="2391" cy="1195"/>
              <a:chOff x="15868" y="2507"/>
              <a:chExt cx="2391" cy="1195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6911" y="2507"/>
                <a:ext cx="1348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>
                    <a:solidFill>
                      <a:srgbClr val="267A63"/>
                    </a:solidFill>
                  </a:rPr>
                  <a:t>02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868" y="3172"/>
                <a:ext cx="237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林业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从业人员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2004" y="6783"/>
              <a:ext cx="2700" cy="1196"/>
              <a:chOff x="15560" y="6109"/>
              <a:chExt cx="2700" cy="1196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6911" y="6109"/>
                <a:ext cx="1348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>
                    <a:solidFill>
                      <a:srgbClr val="267A63"/>
                    </a:solidFill>
                  </a:rPr>
                  <a:t>04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5560" y="6774"/>
                <a:ext cx="268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600" dirty="0">
                    <a:solidFill>
                      <a:srgbClr val="C00000"/>
                    </a:solidFill>
                    <a:latin typeface="+mj-ea"/>
                    <a:ea typeface="+mj-ea"/>
                  </a:rPr>
                  <a:t>监管人员</a:t>
                </a:r>
                <a:endParaRPr lang="zh-CN" altLang="en-US" sz="1600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7406" y="3037"/>
              <a:ext cx="5934" cy="4764"/>
              <a:chOff x="7406" y="3037"/>
              <a:chExt cx="5934" cy="4764"/>
            </a:xfrm>
          </p:grpSpPr>
          <p:sp>
            <p:nvSpPr>
              <p:cNvPr id="14" name="圆: 空心 13"/>
              <p:cNvSpPr/>
              <p:nvPr/>
            </p:nvSpPr>
            <p:spPr>
              <a:xfrm>
                <a:off x="8438" y="3566"/>
                <a:ext cx="3494" cy="3494"/>
              </a:xfrm>
              <a:prstGeom prst="donut">
                <a:avLst>
                  <a:gd name="adj" fmla="val 13437"/>
                </a:avLst>
              </a:prstGeom>
              <a:blipFill dpi="0" rotWithShape="1">
                <a:blip r:embed="rId3"/>
                <a:srcRect/>
                <a:tile tx="0" ty="63500" sx="100000" sy="100000" flip="none" algn="b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7406" y="3037"/>
                <a:ext cx="5934" cy="4764"/>
                <a:chOff x="7406" y="3037"/>
                <a:chExt cx="5934" cy="4764"/>
              </a:xfrm>
            </p:grpSpPr>
            <p:grpSp>
              <p:nvGrpSpPr>
                <p:cNvPr id="33" name="组合 32"/>
                <p:cNvGrpSpPr/>
                <p:nvPr/>
              </p:nvGrpSpPr>
              <p:grpSpPr>
                <a:xfrm>
                  <a:off x="9479" y="7305"/>
                  <a:ext cx="1675" cy="497"/>
                  <a:chOff x="703183" y="5985866"/>
                  <a:chExt cx="1063860" cy="315908"/>
                </a:xfrm>
              </p:grpSpPr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703183" y="5985866"/>
                    <a:ext cx="315910" cy="315908"/>
                    <a:chOff x="739217" y="5963346"/>
                    <a:chExt cx="315910" cy="315908"/>
                  </a:xfrm>
                </p:grpSpPr>
                <p:grpSp>
                  <p:nvGrpSpPr>
                    <p:cNvPr id="51" name="组合 50"/>
                    <p:cNvGrpSpPr/>
                    <p:nvPr/>
                  </p:nvGrpSpPr>
                  <p:grpSpPr>
                    <a:xfrm>
                      <a:off x="842533" y="6066575"/>
                      <a:ext cx="109276" cy="109448"/>
                      <a:chOff x="682669" y="10107210"/>
                      <a:chExt cx="300000" cy="300469"/>
                    </a:xfrm>
                  </p:grpSpPr>
                  <p:sp>
                    <p:nvSpPr>
                      <p:cNvPr id="53" name="任意多边形: 形状 52"/>
                      <p:cNvSpPr/>
                      <p:nvPr/>
                    </p:nvSpPr>
                    <p:spPr>
                      <a:xfrm>
                        <a:off x="682669" y="10107210"/>
                        <a:ext cx="286666" cy="293268"/>
                      </a:xfrm>
                      <a:custGeom>
                        <a:avLst/>
                        <a:gdLst>
                          <a:gd name="connsiteX0" fmla="*/ 202500 w 286666"/>
                          <a:gd name="connsiteY0" fmla="*/ 292969 h 293268"/>
                          <a:gd name="connsiteX1" fmla="*/ 52500 w 286666"/>
                          <a:gd name="connsiteY1" fmla="*/ 240469 h 293268"/>
                          <a:gd name="connsiteX2" fmla="*/ 0 w 286666"/>
                          <a:gd name="connsiteY2" fmla="*/ 469 h 293268"/>
                          <a:gd name="connsiteX3" fmla="*/ 240000 w 286666"/>
                          <a:gd name="connsiteY3" fmla="*/ 37969 h 293268"/>
                          <a:gd name="connsiteX4" fmla="*/ 285000 w 286666"/>
                          <a:gd name="connsiteY4" fmla="*/ 210469 h 2932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6666" h="293268">
                            <a:moveTo>
                              <a:pt x="202500" y="292969"/>
                            </a:moveTo>
                            <a:cubicBezTo>
                              <a:pt x="202500" y="292969"/>
                              <a:pt x="105000" y="300469"/>
                              <a:pt x="52500" y="240469"/>
                            </a:cubicBezTo>
                            <a:cubicBezTo>
                              <a:pt x="0" y="180469"/>
                              <a:pt x="0" y="469"/>
                              <a:pt x="0" y="469"/>
                            </a:cubicBezTo>
                            <a:cubicBezTo>
                              <a:pt x="0" y="469"/>
                              <a:pt x="180000" y="-7031"/>
                              <a:pt x="240000" y="37969"/>
                            </a:cubicBezTo>
                            <a:cubicBezTo>
                              <a:pt x="300000" y="82969"/>
                              <a:pt x="285000" y="210469"/>
                              <a:pt x="285000" y="210469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4" name="任意多边形: 形状 53"/>
                      <p:cNvSpPr/>
                      <p:nvPr/>
                    </p:nvSpPr>
                    <p:spPr>
                      <a:xfrm>
                        <a:off x="772669" y="10175179"/>
                        <a:ext cx="210000" cy="232500"/>
                      </a:xfrm>
                      <a:custGeom>
                        <a:avLst/>
                        <a:gdLst>
                          <a:gd name="connsiteX0" fmla="*/ 210000 w 210000"/>
                          <a:gd name="connsiteY0" fmla="*/ 232500 h 232500"/>
                          <a:gd name="connsiteX1" fmla="*/ 75000 w 210000"/>
                          <a:gd name="connsiteY1" fmla="*/ 112500 h 232500"/>
                          <a:gd name="connsiteX2" fmla="*/ 0 w 210000"/>
                          <a:gd name="connsiteY2" fmla="*/ 0 h 23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10000" h="232500">
                            <a:moveTo>
                              <a:pt x="210000" y="232500"/>
                            </a:moveTo>
                            <a:cubicBezTo>
                              <a:pt x="210000" y="232500"/>
                              <a:pt x="126155" y="169136"/>
                              <a:pt x="75000" y="112500"/>
                            </a:cubicBezTo>
                            <a:cubicBezTo>
                              <a:pt x="23845" y="55864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5" name="任意多边形: 形状 54"/>
                      <p:cNvSpPr/>
                      <p:nvPr/>
                    </p:nvSpPr>
                    <p:spPr>
                      <a:xfrm>
                        <a:off x="847669" y="10190179"/>
                        <a:ext cx="7500" cy="97500"/>
                      </a:xfrm>
                      <a:custGeom>
                        <a:avLst/>
                        <a:gdLst>
                          <a:gd name="connsiteX0" fmla="*/ 0 w 7500"/>
                          <a:gd name="connsiteY0" fmla="*/ 97500 h 97500"/>
                          <a:gd name="connsiteX1" fmla="*/ 7500 w 7500"/>
                          <a:gd name="connsiteY1" fmla="*/ 0 h 97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500" h="97500">
                            <a:moveTo>
                              <a:pt x="0" y="97500"/>
                            </a:moveTo>
                            <a:lnTo>
                              <a:pt x="750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6" name="任意多边形: 形状 55"/>
                      <p:cNvSpPr/>
                      <p:nvPr/>
                    </p:nvSpPr>
                    <p:spPr>
                      <a:xfrm>
                        <a:off x="772669" y="10280179"/>
                        <a:ext cx="75000" cy="7500"/>
                      </a:xfrm>
                      <a:custGeom>
                        <a:avLst/>
                        <a:gdLst>
                          <a:gd name="connsiteX0" fmla="*/ 75000 w 75000"/>
                          <a:gd name="connsiteY0" fmla="*/ 7500 h 7500"/>
                          <a:gd name="connsiteX1" fmla="*/ 0 w 75000"/>
                          <a:gd name="connsiteY1" fmla="*/ 0 h 7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5000" h="7500">
                            <a:moveTo>
                              <a:pt x="75000" y="750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52" name="椭圆 51"/>
                    <p:cNvSpPr/>
                    <p:nvPr/>
                  </p:nvSpPr>
                  <p:spPr>
                    <a:xfrm>
                      <a:off x="739217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5" name="组合 34"/>
                  <p:cNvGrpSpPr/>
                  <p:nvPr/>
                </p:nvGrpSpPr>
                <p:grpSpPr>
                  <a:xfrm>
                    <a:off x="1077158" y="5985866"/>
                    <a:ext cx="315910" cy="315908"/>
                    <a:chOff x="1207780" y="5963346"/>
                    <a:chExt cx="315910" cy="315908"/>
                  </a:xfrm>
                </p:grpSpPr>
                <p:grpSp>
                  <p:nvGrpSpPr>
                    <p:cNvPr id="44" name="组合 43"/>
                    <p:cNvGrpSpPr/>
                    <p:nvPr/>
                  </p:nvGrpSpPr>
                  <p:grpSpPr>
                    <a:xfrm>
                      <a:off x="1300678" y="6060299"/>
                      <a:ext cx="130112" cy="122002"/>
                      <a:chOff x="640466" y="8795245"/>
                      <a:chExt cx="357195" cy="334933"/>
                    </a:xfrm>
                  </p:grpSpPr>
                  <p:sp>
                    <p:nvSpPr>
                      <p:cNvPr id="46" name="任意多边形: 形状 45"/>
                      <p:cNvSpPr/>
                      <p:nvPr/>
                    </p:nvSpPr>
                    <p:spPr>
                      <a:xfrm rot="19017823">
                        <a:off x="680483" y="8798546"/>
                        <a:ext cx="251550" cy="309600"/>
                      </a:xfrm>
                      <a:custGeom>
                        <a:avLst/>
                        <a:gdLst>
                          <a:gd name="connsiteX0" fmla="*/ 251550 w 251550"/>
                          <a:gd name="connsiteY0" fmla="*/ 192327 h 309600"/>
                          <a:gd name="connsiteX1" fmla="*/ 125775 w 251550"/>
                          <a:gd name="connsiteY1" fmla="*/ 309600 h 309600"/>
                          <a:gd name="connsiteX2" fmla="*/ 0 w 251550"/>
                          <a:gd name="connsiteY2" fmla="*/ 192327 h 309600"/>
                          <a:gd name="connsiteX3" fmla="*/ 125775 w 251550"/>
                          <a:gd name="connsiteY3" fmla="*/ 0 h 309600"/>
                          <a:gd name="connsiteX4" fmla="*/ 251550 w 251550"/>
                          <a:gd name="connsiteY4" fmla="*/ 192327 h 309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1550" h="309600">
                            <a:moveTo>
                              <a:pt x="251550" y="192327"/>
                            </a:moveTo>
                            <a:cubicBezTo>
                              <a:pt x="251550" y="257095"/>
                              <a:pt x="195239" y="309600"/>
                              <a:pt x="125775" y="309600"/>
                            </a:cubicBezTo>
                            <a:cubicBezTo>
                              <a:pt x="56311" y="309600"/>
                              <a:pt x="0" y="257095"/>
                              <a:pt x="0" y="192327"/>
                            </a:cubicBezTo>
                            <a:cubicBezTo>
                              <a:pt x="0" y="127559"/>
                              <a:pt x="125775" y="0"/>
                              <a:pt x="125775" y="0"/>
                            </a:cubicBezTo>
                            <a:cubicBezTo>
                              <a:pt x="125775" y="0"/>
                              <a:pt x="251550" y="127559"/>
                              <a:pt x="251550" y="192327"/>
                            </a:cubicBezTo>
                            <a:close/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7" name="任意多边形: 形状 46"/>
                      <p:cNvSpPr/>
                      <p:nvPr/>
                    </p:nvSpPr>
                    <p:spPr>
                      <a:xfrm rot="19017823">
                        <a:off x="804956" y="8795245"/>
                        <a:ext cx="9675" cy="309600"/>
                      </a:xfrm>
                      <a:custGeom>
                        <a:avLst/>
                        <a:gdLst>
                          <a:gd name="connsiteX0" fmla="*/ 0 w 9675"/>
                          <a:gd name="connsiteY0" fmla="*/ 0 h 309600"/>
                          <a:gd name="connsiteX1" fmla="*/ 0 w 9675"/>
                          <a:gd name="connsiteY1" fmla="*/ 309600 h 309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75" h="309600">
                            <a:moveTo>
                              <a:pt x="0" y="0"/>
                            </a:moveTo>
                            <a:lnTo>
                              <a:pt x="0" y="30960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8" name="任意多边形: 形状 47"/>
                      <p:cNvSpPr/>
                      <p:nvPr/>
                    </p:nvSpPr>
                    <p:spPr>
                      <a:xfrm rot="19017823">
                        <a:off x="937012" y="9052778"/>
                        <a:ext cx="9675" cy="77400"/>
                      </a:xfrm>
                      <a:custGeom>
                        <a:avLst/>
                        <a:gdLst>
                          <a:gd name="connsiteX0" fmla="*/ 0 w 9675"/>
                          <a:gd name="connsiteY0" fmla="*/ 0 h 77400"/>
                          <a:gd name="connsiteX1" fmla="*/ 0 w 9675"/>
                          <a:gd name="connsiteY1" fmla="*/ 77400 h 77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75" h="77400">
                            <a:moveTo>
                              <a:pt x="0" y="0"/>
                            </a:moveTo>
                            <a:lnTo>
                              <a:pt x="0" y="7740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9" name="任意多边形: 形状 48"/>
                      <p:cNvSpPr/>
                      <p:nvPr/>
                    </p:nvSpPr>
                    <p:spPr>
                      <a:xfrm rot="19017823">
                        <a:off x="746111" y="8964999"/>
                        <a:ext cx="251550" cy="117272"/>
                      </a:xfrm>
                      <a:custGeom>
                        <a:avLst/>
                        <a:gdLst>
                          <a:gd name="connsiteX0" fmla="*/ 251550 w 251550"/>
                          <a:gd name="connsiteY0" fmla="*/ 0 h 117272"/>
                          <a:gd name="connsiteX1" fmla="*/ 125775 w 251550"/>
                          <a:gd name="connsiteY1" fmla="*/ 117273 h 117272"/>
                          <a:gd name="connsiteX2" fmla="*/ 0 w 251550"/>
                          <a:gd name="connsiteY2" fmla="*/ 0 h 1172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1550" h="117272">
                            <a:moveTo>
                              <a:pt x="251550" y="0"/>
                            </a:moveTo>
                            <a:cubicBezTo>
                              <a:pt x="251550" y="64768"/>
                              <a:pt x="195239" y="117273"/>
                              <a:pt x="125775" y="117273"/>
                            </a:cubicBezTo>
                            <a:cubicBezTo>
                              <a:pt x="56311" y="117273"/>
                              <a:pt x="0" y="64768"/>
                              <a:pt x="0" y="0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0" name="任意多边形: 形状 49"/>
                      <p:cNvSpPr/>
                      <p:nvPr/>
                    </p:nvSpPr>
                    <p:spPr>
                      <a:xfrm rot="19017823">
                        <a:off x="640466" y="8814324"/>
                        <a:ext cx="251550" cy="192327"/>
                      </a:xfrm>
                      <a:custGeom>
                        <a:avLst/>
                        <a:gdLst>
                          <a:gd name="connsiteX0" fmla="*/ 251550 w 251550"/>
                          <a:gd name="connsiteY0" fmla="*/ 192327 h 192327"/>
                          <a:gd name="connsiteX1" fmla="*/ 125775 w 251550"/>
                          <a:gd name="connsiteY1" fmla="*/ 0 h 192327"/>
                          <a:gd name="connsiteX2" fmla="*/ 0 w 251550"/>
                          <a:gd name="connsiteY2" fmla="*/ 192327 h 1923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1550" h="192327">
                            <a:moveTo>
                              <a:pt x="251550" y="192327"/>
                            </a:moveTo>
                            <a:cubicBezTo>
                              <a:pt x="251550" y="127559"/>
                              <a:pt x="125775" y="0"/>
                              <a:pt x="125775" y="0"/>
                            </a:cubicBezTo>
                            <a:cubicBezTo>
                              <a:pt x="125775" y="0"/>
                              <a:pt x="0" y="127559"/>
                              <a:pt x="0" y="192327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45" name="椭圆 44"/>
                    <p:cNvSpPr/>
                    <p:nvPr/>
                  </p:nvSpPr>
                  <p:spPr>
                    <a:xfrm>
                      <a:off x="1207780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6" name="组合 35"/>
                  <p:cNvGrpSpPr/>
                  <p:nvPr/>
                </p:nvGrpSpPr>
                <p:grpSpPr>
                  <a:xfrm>
                    <a:off x="1451133" y="5985866"/>
                    <a:ext cx="315910" cy="315908"/>
                    <a:chOff x="1676343" y="5963346"/>
                    <a:chExt cx="315910" cy="315908"/>
                  </a:xfrm>
                </p:grpSpPr>
                <p:grpSp>
                  <p:nvGrpSpPr>
                    <p:cNvPr id="37" name="组合 36"/>
                    <p:cNvGrpSpPr/>
                    <p:nvPr/>
                  </p:nvGrpSpPr>
                  <p:grpSpPr>
                    <a:xfrm>
                      <a:off x="1788512" y="6050861"/>
                      <a:ext cx="91570" cy="140876"/>
                      <a:chOff x="680286" y="7512214"/>
                      <a:chExt cx="251385" cy="386747"/>
                    </a:xfrm>
                  </p:grpSpPr>
                  <p:sp>
                    <p:nvSpPr>
                      <p:cNvPr id="39" name="任意多边形: 形状 38"/>
                      <p:cNvSpPr/>
                      <p:nvPr/>
                    </p:nvSpPr>
                    <p:spPr>
                      <a:xfrm rot="19017823">
                        <a:off x="680286" y="7512214"/>
                        <a:ext cx="251385" cy="386747"/>
                      </a:xfrm>
                      <a:custGeom>
                        <a:avLst/>
                        <a:gdLst>
                          <a:gd name="connsiteX0" fmla="*/ 251386 w 251385"/>
                          <a:gd name="connsiteY0" fmla="*/ 193374 h 386747"/>
                          <a:gd name="connsiteX1" fmla="*/ 125693 w 251385"/>
                          <a:gd name="connsiteY1" fmla="*/ 386748 h 386747"/>
                          <a:gd name="connsiteX2" fmla="*/ 0 w 251385"/>
                          <a:gd name="connsiteY2" fmla="*/ 193374 h 386747"/>
                          <a:gd name="connsiteX3" fmla="*/ 125693 w 251385"/>
                          <a:gd name="connsiteY3" fmla="*/ 0 h 386747"/>
                          <a:gd name="connsiteX4" fmla="*/ 251386 w 251385"/>
                          <a:gd name="connsiteY4" fmla="*/ 193374 h 3867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1385" h="386747">
                            <a:moveTo>
                              <a:pt x="251386" y="193374"/>
                            </a:moveTo>
                            <a:cubicBezTo>
                              <a:pt x="251386" y="329642"/>
                              <a:pt x="125693" y="386748"/>
                              <a:pt x="125693" y="386748"/>
                            </a:cubicBezTo>
                            <a:cubicBezTo>
                              <a:pt x="125693" y="386748"/>
                              <a:pt x="0" y="342030"/>
                              <a:pt x="0" y="193374"/>
                            </a:cubicBezTo>
                            <a:cubicBezTo>
                              <a:pt x="0" y="44718"/>
                              <a:pt x="125693" y="0"/>
                              <a:pt x="125693" y="0"/>
                            </a:cubicBezTo>
                            <a:cubicBezTo>
                              <a:pt x="125693" y="0"/>
                              <a:pt x="251386" y="57106"/>
                              <a:pt x="251386" y="193374"/>
                            </a:cubicBezTo>
                            <a:close/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0" name="任意多边形: 形状 39"/>
                      <p:cNvSpPr/>
                      <p:nvPr/>
                    </p:nvSpPr>
                    <p:spPr>
                      <a:xfrm rot="19017823">
                        <a:off x="862161" y="7732057"/>
                        <a:ext cx="48343" cy="48343"/>
                      </a:xfrm>
                      <a:custGeom>
                        <a:avLst/>
                        <a:gdLst>
                          <a:gd name="connsiteX0" fmla="*/ 0 w 48343"/>
                          <a:gd name="connsiteY0" fmla="*/ 48343 h 48343"/>
                          <a:gd name="connsiteX1" fmla="*/ 48343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0" y="48343"/>
                            </a:moveTo>
                            <a:lnTo>
                              <a:pt x="48343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1" name="任意多边形: 形状 40"/>
                      <p:cNvSpPr/>
                      <p:nvPr/>
                    </p:nvSpPr>
                    <p:spPr>
                      <a:xfrm rot="19017823">
                        <a:off x="780636" y="7715580"/>
                        <a:ext cx="48343" cy="48343"/>
                      </a:xfrm>
                      <a:custGeom>
                        <a:avLst/>
                        <a:gdLst>
                          <a:gd name="connsiteX0" fmla="*/ 48343 w 48343"/>
                          <a:gd name="connsiteY0" fmla="*/ 48343 h 48343"/>
                          <a:gd name="connsiteX1" fmla="*/ 0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48343" y="48343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2" name="任意多边形: 形状 41"/>
                      <p:cNvSpPr/>
                      <p:nvPr/>
                    </p:nvSpPr>
                    <p:spPr>
                      <a:xfrm rot="19017823">
                        <a:off x="776380" y="7640185"/>
                        <a:ext cx="48343" cy="48343"/>
                      </a:xfrm>
                      <a:custGeom>
                        <a:avLst/>
                        <a:gdLst>
                          <a:gd name="connsiteX0" fmla="*/ 0 w 48343"/>
                          <a:gd name="connsiteY0" fmla="*/ 48343 h 48343"/>
                          <a:gd name="connsiteX1" fmla="*/ 48343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0" y="48343"/>
                            </a:moveTo>
                            <a:lnTo>
                              <a:pt x="48343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3" name="任意多边形: 形状 42"/>
                      <p:cNvSpPr/>
                      <p:nvPr/>
                    </p:nvSpPr>
                    <p:spPr>
                      <a:xfrm rot="19017823">
                        <a:off x="837670" y="7592593"/>
                        <a:ext cx="9668" cy="290060"/>
                      </a:xfrm>
                      <a:custGeom>
                        <a:avLst/>
                        <a:gdLst>
                          <a:gd name="connsiteX0" fmla="*/ 0 w 9668"/>
                          <a:gd name="connsiteY0" fmla="*/ 290061 h 290060"/>
                          <a:gd name="connsiteX1" fmla="*/ 0 w 9668"/>
                          <a:gd name="connsiteY1" fmla="*/ 0 h 2900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68" h="290060">
                            <a:moveTo>
                              <a:pt x="0" y="290061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38" name="椭圆 37"/>
                    <p:cNvSpPr/>
                    <p:nvPr/>
                  </p:nvSpPr>
                  <p:spPr>
                    <a:xfrm>
                      <a:off x="1676343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70" name="组合 69"/>
                <p:cNvGrpSpPr/>
                <p:nvPr/>
              </p:nvGrpSpPr>
              <p:grpSpPr>
                <a:xfrm>
                  <a:off x="7406" y="3037"/>
                  <a:ext cx="5935" cy="4023"/>
                  <a:chOff x="4960" y="-518"/>
                  <a:chExt cx="7243" cy="4909"/>
                </a:xfrm>
              </p:grpSpPr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4960" y="1656"/>
                    <a:ext cx="7243" cy="13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dist"/>
                    <a:r>
                      <a:rPr lang="en-US" altLang="zh-CN" sz="4000" dirty="0">
                        <a:ln>
                          <a:solidFill>
                            <a:srgbClr val="267A63"/>
                          </a:solidFill>
                        </a:ln>
                        <a:noFill/>
                      </a:rPr>
                      <a:t>ForesEagleEye</a:t>
                    </a:r>
                    <a:endParaRPr lang="en-US" altLang="zh-CN" sz="4400" dirty="0">
                      <a:ln>
                        <a:solidFill>
                          <a:srgbClr val="267A63"/>
                        </a:solidFill>
                      </a:ln>
                      <a:noFill/>
                    </a:endParaRPr>
                  </a:p>
                </p:txBody>
              </p:sp>
              <p:pic>
                <p:nvPicPr>
                  <p:cNvPr id="69" name="http://photo-static-api.fotomore.com/creative/vcg/400/new/VCG41N1302490350.jpg?uid=386&amp;timestamp=1716298986&amp;sign=22d49369674ae6e1109a0b4ede5626e6" descr="3D插图微笑的非洲裔美国妇女拿着智能手机。卡通女商人使用手机的近距离肖像，隔离在白色上。在线交流，移动连接。"/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>
                          <a:alpha val="100000"/>
                        </a:srgbClr>
                      </a:clrFrom>
                      <a:clrTo>
                        <a:srgbClr val="FFFFFF">
                          <a:alpha val="100000"/>
                          <a:alpha val="0"/>
                        </a:srgbClr>
                      </a:clrTo>
                    </a:clrChange>
                  </a:blip>
                  <a:srcRect l="-4799" r="-3725" b="53"/>
                  <a:stretch>
                    <a:fillRect/>
                  </a:stretch>
                </p:blipFill>
                <p:spPr>
                  <a:xfrm>
                    <a:off x="6366" y="-518"/>
                    <a:ext cx="3971" cy="4909"/>
                  </a:xfrm>
                  <a:prstGeom prst="ellipse">
                    <a:avLst/>
                  </a:prstGeom>
                </p:spPr>
              </p:pic>
            </p:grpSp>
          </p:grpSp>
        </p:grpSp>
        <p:sp>
          <p:nvSpPr>
            <p:cNvPr id="76" name="文本框 75"/>
            <p:cNvSpPr txBox="1"/>
            <p:nvPr/>
          </p:nvSpPr>
          <p:spPr>
            <a:xfrm>
              <a:off x="5311" y="3742"/>
              <a:ext cx="28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00000"/>
                </a:lnSpc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</a:rPr>
                <a:t>学生、数据分析师、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</a:rPr>
                <a:t>科研人员、森林爱好者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2005" y="3730"/>
              <a:ext cx="2816" cy="7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伐木业、采摘业、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种植业、旅游业从业者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5450" y="8029"/>
              <a:ext cx="2523" cy="7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管理对应森林区域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林业活动的管理人员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cxnSp>
          <p:nvCxnSpPr>
            <p:cNvPr id="80" name="直接箭头连接符 79"/>
            <p:cNvCxnSpPr>
              <a:stCxn id="69" idx="1"/>
              <a:endCxn id="15" idx="3"/>
            </p:cNvCxnSpPr>
            <p:nvPr/>
          </p:nvCxnSpPr>
          <p:spPr>
            <a:xfrm flipH="1" flipV="1">
              <a:off x="6659" y="2958"/>
              <a:ext cx="2376" cy="668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69" idx="7"/>
              <a:endCxn id="23" idx="1"/>
            </p:cNvCxnSpPr>
            <p:nvPr/>
          </p:nvCxnSpPr>
          <p:spPr>
            <a:xfrm flipV="1">
              <a:off x="11335" y="2958"/>
              <a:ext cx="2006" cy="668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14" idx="5"/>
              <a:endCxn id="27" idx="1"/>
            </p:cNvCxnSpPr>
            <p:nvPr/>
          </p:nvCxnSpPr>
          <p:spPr>
            <a:xfrm>
              <a:off x="11420" y="6548"/>
              <a:ext cx="1935" cy="647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11615" y="8029"/>
              <a:ext cx="3206" cy="7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网站系统管理员、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林业局监管森林的监管员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4" name="组合 3"/>
            <p:cNvGrpSpPr/>
            <p:nvPr/>
          </p:nvGrpSpPr>
          <p:grpSpPr>
            <a:xfrm>
              <a:off x="1163" y="675"/>
              <a:ext cx="4272" cy="1014"/>
              <a:chOff x="1163" y="675"/>
              <a:chExt cx="4272" cy="1014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959" y="1219"/>
                <a:ext cx="3476" cy="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User Analysis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163" y="675"/>
                <a:ext cx="3501" cy="780"/>
                <a:chOff x="1163" y="675"/>
                <a:chExt cx="3501" cy="78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944" y="675"/>
                  <a:ext cx="2720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2.2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用户分析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" name="组合 7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66" name="图片 6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7" name="文本框 66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3985" y="2660015"/>
            <a:ext cx="3576247" cy="2771140"/>
            <a:chOff x="7406" y="3037"/>
            <a:chExt cx="6149" cy="4765"/>
          </a:xfrm>
        </p:grpSpPr>
        <p:sp>
          <p:nvSpPr>
            <p:cNvPr id="14" name="圆: 空心 13"/>
            <p:cNvSpPr/>
            <p:nvPr/>
          </p:nvSpPr>
          <p:spPr>
            <a:xfrm>
              <a:off x="8438" y="3566"/>
              <a:ext cx="3494" cy="3494"/>
            </a:xfrm>
            <a:prstGeom prst="donut">
              <a:avLst>
                <a:gd name="adj" fmla="val 13437"/>
              </a:avLst>
            </a:prstGeom>
            <a:blipFill dpi="0" rotWithShape="1">
              <a:blip r:embed="rId3"/>
              <a:srcRect/>
              <a:tile tx="0" ty="63500" sx="100000" sy="10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7406" y="3037"/>
              <a:ext cx="6149" cy="4765"/>
              <a:chOff x="7406" y="3037"/>
              <a:chExt cx="6149" cy="4765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9479" y="7305"/>
                <a:ext cx="1675" cy="497"/>
                <a:chOff x="703183" y="5985866"/>
                <a:chExt cx="1063860" cy="315908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703183" y="5985866"/>
                  <a:ext cx="315910" cy="315908"/>
                  <a:chOff x="739217" y="5963346"/>
                  <a:chExt cx="315910" cy="315908"/>
                </a:xfrm>
              </p:grpSpPr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842533" y="6066575"/>
                    <a:ext cx="109276" cy="109448"/>
                    <a:chOff x="682669" y="10107210"/>
                    <a:chExt cx="300000" cy="300469"/>
                  </a:xfrm>
                </p:grpSpPr>
                <p:sp>
                  <p:nvSpPr>
                    <p:cNvPr id="53" name="任意多边形: 形状 52"/>
                    <p:cNvSpPr/>
                    <p:nvPr/>
                  </p:nvSpPr>
                  <p:spPr>
                    <a:xfrm>
                      <a:off x="682669" y="10107210"/>
                      <a:ext cx="286666" cy="293268"/>
                    </a:xfrm>
                    <a:custGeom>
                      <a:avLst/>
                      <a:gdLst>
                        <a:gd name="connsiteX0" fmla="*/ 202500 w 286666"/>
                        <a:gd name="connsiteY0" fmla="*/ 292969 h 293268"/>
                        <a:gd name="connsiteX1" fmla="*/ 52500 w 286666"/>
                        <a:gd name="connsiteY1" fmla="*/ 240469 h 293268"/>
                        <a:gd name="connsiteX2" fmla="*/ 0 w 286666"/>
                        <a:gd name="connsiteY2" fmla="*/ 469 h 293268"/>
                        <a:gd name="connsiteX3" fmla="*/ 240000 w 286666"/>
                        <a:gd name="connsiteY3" fmla="*/ 37969 h 293268"/>
                        <a:gd name="connsiteX4" fmla="*/ 285000 w 286666"/>
                        <a:gd name="connsiteY4" fmla="*/ 210469 h 293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6666" h="293268">
                          <a:moveTo>
                            <a:pt x="202500" y="292969"/>
                          </a:moveTo>
                          <a:cubicBezTo>
                            <a:pt x="202500" y="292969"/>
                            <a:pt x="105000" y="300469"/>
                            <a:pt x="52500" y="240469"/>
                          </a:cubicBezTo>
                          <a:cubicBezTo>
                            <a:pt x="0" y="180469"/>
                            <a:pt x="0" y="469"/>
                            <a:pt x="0" y="469"/>
                          </a:cubicBezTo>
                          <a:cubicBezTo>
                            <a:pt x="0" y="469"/>
                            <a:pt x="180000" y="-7031"/>
                            <a:pt x="240000" y="37969"/>
                          </a:cubicBezTo>
                          <a:cubicBezTo>
                            <a:pt x="300000" y="82969"/>
                            <a:pt x="285000" y="210469"/>
                            <a:pt x="285000" y="210469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4" name="任意多边形: 形状 53"/>
                    <p:cNvSpPr/>
                    <p:nvPr/>
                  </p:nvSpPr>
                  <p:spPr>
                    <a:xfrm>
                      <a:off x="772669" y="10175179"/>
                      <a:ext cx="210000" cy="232500"/>
                    </a:xfrm>
                    <a:custGeom>
                      <a:avLst/>
                      <a:gdLst>
                        <a:gd name="connsiteX0" fmla="*/ 210000 w 210000"/>
                        <a:gd name="connsiteY0" fmla="*/ 232500 h 232500"/>
                        <a:gd name="connsiteX1" fmla="*/ 75000 w 210000"/>
                        <a:gd name="connsiteY1" fmla="*/ 112500 h 232500"/>
                        <a:gd name="connsiteX2" fmla="*/ 0 w 210000"/>
                        <a:gd name="connsiteY2" fmla="*/ 0 h 232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10000" h="232500">
                          <a:moveTo>
                            <a:pt x="210000" y="232500"/>
                          </a:moveTo>
                          <a:cubicBezTo>
                            <a:pt x="210000" y="232500"/>
                            <a:pt x="126155" y="169136"/>
                            <a:pt x="75000" y="112500"/>
                          </a:cubicBezTo>
                          <a:cubicBezTo>
                            <a:pt x="23845" y="55864"/>
                            <a:pt x="0" y="0"/>
                            <a:pt x="0" y="0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5" name="任意多边形: 形状 54"/>
                    <p:cNvSpPr/>
                    <p:nvPr/>
                  </p:nvSpPr>
                  <p:spPr>
                    <a:xfrm>
                      <a:off x="847669" y="10190179"/>
                      <a:ext cx="7500" cy="97500"/>
                    </a:xfrm>
                    <a:custGeom>
                      <a:avLst/>
                      <a:gdLst>
                        <a:gd name="connsiteX0" fmla="*/ 0 w 7500"/>
                        <a:gd name="connsiteY0" fmla="*/ 97500 h 97500"/>
                        <a:gd name="connsiteX1" fmla="*/ 7500 w 7500"/>
                        <a:gd name="connsiteY1" fmla="*/ 0 h 97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500" h="97500">
                          <a:moveTo>
                            <a:pt x="0" y="97500"/>
                          </a:moveTo>
                          <a:lnTo>
                            <a:pt x="750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6" name="任意多边形: 形状 55"/>
                    <p:cNvSpPr/>
                    <p:nvPr/>
                  </p:nvSpPr>
                  <p:spPr>
                    <a:xfrm>
                      <a:off x="772669" y="10280179"/>
                      <a:ext cx="75000" cy="7500"/>
                    </a:xfrm>
                    <a:custGeom>
                      <a:avLst/>
                      <a:gdLst>
                        <a:gd name="connsiteX0" fmla="*/ 75000 w 75000"/>
                        <a:gd name="connsiteY0" fmla="*/ 7500 h 7500"/>
                        <a:gd name="connsiteX1" fmla="*/ 0 w 75000"/>
                        <a:gd name="connsiteY1" fmla="*/ 0 h 7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5000" h="7500">
                          <a:moveTo>
                            <a:pt x="75000" y="750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2" name="椭圆 51"/>
                  <p:cNvSpPr/>
                  <p:nvPr/>
                </p:nvSpPr>
                <p:spPr>
                  <a:xfrm>
                    <a:off x="739217" y="5963346"/>
                    <a:ext cx="315910" cy="315908"/>
                  </a:xfrm>
                  <a:prstGeom prst="ellipse">
                    <a:avLst/>
                  </a:prstGeom>
                  <a:noFill/>
                  <a:ln w="9525"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1077158" y="5985866"/>
                  <a:ext cx="315910" cy="315908"/>
                  <a:chOff x="1207780" y="5963346"/>
                  <a:chExt cx="315910" cy="315908"/>
                </a:xfrm>
              </p:grpSpPr>
              <p:grpSp>
                <p:nvGrpSpPr>
                  <p:cNvPr id="44" name="组合 43"/>
                  <p:cNvGrpSpPr/>
                  <p:nvPr/>
                </p:nvGrpSpPr>
                <p:grpSpPr>
                  <a:xfrm>
                    <a:off x="1300678" y="6060299"/>
                    <a:ext cx="130112" cy="122002"/>
                    <a:chOff x="640466" y="8795245"/>
                    <a:chExt cx="357195" cy="334933"/>
                  </a:xfrm>
                </p:grpSpPr>
                <p:sp>
                  <p:nvSpPr>
                    <p:cNvPr id="46" name="任意多边形: 形状 45"/>
                    <p:cNvSpPr/>
                    <p:nvPr/>
                  </p:nvSpPr>
                  <p:spPr>
                    <a:xfrm rot="19017823">
                      <a:off x="680483" y="8798546"/>
                      <a:ext cx="251550" cy="309600"/>
                    </a:xfrm>
                    <a:custGeom>
                      <a:avLst/>
                      <a:gdLst>
                        <a:gd name="connsiteX0" fmla="*/ 251550 w 251550"/>
                        <a:gd name="connsiteY0" fmla="*/ 192327 h 309600"/>
                        <a:gd name="connsiteX1" fmla="*/ 125775 w 251550"/>
                        <a:gd name="connsiteY1" fmla="*/ 309600 h 309600"/>
                        <a:gd name="connsiteX2" fmla="*/ 0 w 251550"/>
                        <a:gd name="connsiteY2" fmla="*/ 192327 h 309600"/>
                        <a:gd name="connsiteX3" fmla="*/ 125775 w 251550"/>
                        <a:gd name="connsiteY3" fmla="*/ 0 h 309600"/>
                        <a:gd name="connsiteX4" fmla="*/ 251550 w 251550"/>
                        <a:gd name="connsiteY4" fmla="*/ 192327 h 309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1550" h="309600">
                          <a:moveTo>
                            <a:pt x="251550" y="192327"/>
                          </a:moveTo>
                          <a:cubicBezTo>
                            <a:pt x="251550" y="257095"/>
                            <a:pt x="195239" y="309600"/>
                            <a:pt x="125775" y="309600"/>
                          </a:cubicBezTo>
                          <a:cubicBezTo>
                            <a:pt x="56311" y="309600"/>
                            <a:pt x="0" y="257095"/>
                            <a:pt x="0" y="192327"/>
                          </a:cubicBezTo>
                          <a:cubicBezTo>
                            <a:pt x="0" y="127559"/>
                            <a:pt x="125775" y="0"/>
                            <a:pt x="125775" y="0"/>
                          </a:cubicBezTo>
                          <a:cubicBezTo>
                            <a:pt x="125775" y="0"/>
                            <a:pt x="251550" y="127559"/>
                            <a:pt x="251550" y="192327"/>
                          </a:cubicBezTo>
                          <a:close/>
                        </a:path>
                      </a:pathLst>
                    </a:custGeom>
                    <a:noFill/>
                    <a:ln w="9525" cap="flat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7" name="任意多边形: 形状 46"/>
                    <p:cNvSpPr/>
                    <p:nvPr/>
                  </p:nvSpPr>
                  <p:spPr>
                    <a:xfrm rot="19017823">
                      <a:off x="804956" y="8795245"/>
                      <a:ext cx="9675" cy="309600"/>
                    </a:xfrm>
                    <a:custGeom>
                      <a:avLst/>
                      <a:gdLst>
                        <a:gd name="connsiteX0" fmla="*/ 0 w 9675"/>
                        <a:gd name="connsiteY0" fmla="*/ 0 h 309600"/>
                        <a:gd name="connsiteX1" fmla="*/ 0 w 9675"/>
                        <a:gd name="connsiteY1" fmla="*/ 309600 h 309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675" h="309600">
                          <a:moveTo>
                            <a:pt x="0" y="0"/>
                          </a:moveTo>
                          <a:lnTo>
                            <a:pt x="0" y="30960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8" name="任意多边形: 形状 47"/>
                    <p:cNvSpPr/>
                    <p:nvPr/>
                  </p:nvSpPr>
                  <p:spPr>
                    <a:xfrm rot="19017823">
                      <a:off x="937012" y="9052778"/>
                      <a:ext cx="9675" cy="77400"/>
                    </a:xfrm>
                    <a:custGeom>
                      <a:avLst/>
                      <a:gdLst>
                        <a:gd name="connsiteX0" fmla="*/ 0 w 9675"/>
                        <a:gd name="connsiteY0" fmla="*/ 0 h 77400"/>
                        <a:gd name="connsiteX1" fmla="*/ 0 w 9675"/>
                        <a:gd name="connsiteY1" fmla="*/ 77400 h 77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675" h="77400">
                          <a:moveTo>
                            <a:pt x="0" y="0"/>
                          </a:moveTo>
                          <a:lnTo>
                            <a:pt x="0" y="7740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任意多边形: 形状 48"/>
                    <p:cNvSpPr/>
                    <p:nvPr/>
                  </p:nvSpPr>
                  <p:spPr>
                    <a:xfrm rot="19017823">
                      <a:off x="746111" y="8964999"/>
                      <a:ext cx="251550" cy="117272"/>
                    </a:xfrm>
                    <a:custGeom>
                      <a:avLst/>
                      <a:gdLst>
                        <a:gd name="connsiteX0" fmla="*/ 251550 w 251550"/>
                        <a:gd name="connsiteY0" fmla="*/ 0 h 117272"/>
                        <a:gd name="connsiteX1" fmla="*/ 125775 w 251550"/>
                        <a:gd name="connsiteY1" fmla="*/ 117273 h 117272"/>
                        <a:gd name="connsiteX2" fmla="*/ 0 w 251550"/>
                        <a:gd name="connsiteY2" fmla="*/ 0 h 1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51550" h="117272">
                          <a:moveTo>
                            <a:pt x="251550" y="0"/>
                          </a:moveTo>
                          <a:cubicBezTo>
                            <a:pt x="251550" y="64768"/>
                            <a:pt x="195239" y="117273"/>
                            <a:pt x="125775" y="117273"/>
                          </a:cubicBezTo>
                          <a:cubicBezTo>
                            <a:pt x="56311" y="117273"/>
                            <a:pt x="0" y="64768"/>
                            <a:pt x="0" y="0"/>
                          </a:cubicBezTo>
                        </a:path>
                      </a:pathLst>
                    </a:custGeom>
                    <a:noFill/>
                    <a:ln w="9525" cap="flat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0" name="任意多边形: 形状 49"/>
                    <p:cNvSpPr/>
                    <p:nvPr/>
                  </p:nvSpPr>
                  <p:spPr>
                    <a:xfrm rot="19017823">
                      <a:off x="640466" y="8814324"/>
                      <a:ext cx="251550" cy="192327"/>
                    </a:xfrm>
                    <a:custGeom>
                      <a:avLst/>
                      <a:gdLst>
                        <a:gd name="connsiteX0" fmla="*/ 251550 w 251550"/>
                        <a:gd name="connsiteY0" fmla="*/ 192327 h 192327"/>
                        <a:gd name="connsiteX1" fmla="*/ 125775 w 251550"/>
                        <a:gd name="connsiteY1" fmla="*/ 0 h 192327"/>
                        <a:gd name="connsiteX2" fmla="*/ 0 w 251550"/>
                        <a:gd name="connsiteY2" fmla="*/ 192327 h 192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51550" h="192327">
                          <a:moveTo>
                            <a:pt x="251550" y="192327"/>
                          </a:moveTo>
                          <a:cubicBezTo>
                            <a:pt x="251550" y="127559"/>
                            <a:pt x="125775" y="0"/>
                            <a:pt x="125775" y="0"/>
                          </a:cubicBezTo>
                          <a:cubicBezTo>
                            <a:pt x="125775" y="0"/>
                            <a:pt x="0" y="127559"/>
                            <a:pt x="0" y="192327"/>
                          </a:cubicBezTo>
                        </a:path>
                      </a:pathLst>
                    </a:custGeom>
                    <a:noFill/>
                    <a:ln w="9525" cap="flat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5" name="椭圆 44"/>
                  <p:cNvSpPr/>
                  <p:nvPr/>
                </p:nvSpPr>
                <p:spPr>
                  <a:xfrm>
                    <a:off x="1207780" y="5963346"/>
                    <a:ext cx="315910" cy="315908"/>
                  </a:xfrm>
                  <a:prstGeom prst="ellipse">
                    <a:avLst/>
                  </a:prstGeom>
                  <a:noFill/>
                  <a:ln w="9525"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6" name="组合 35"/>
                <p:cNvGrpSpPr/>
                <p:nvPr/>
              </p:nvGrpSpPr>
              <p:grpSpPr>
                <a:xfrm>
                  <a:off x="1451133" y="5985866"/>
                  <a:ext cx="315910" cy="315908"/>
                  <a:chOff x="1676343" y="5963346"/>
                  <a:chExt cx="315910" cy="315908"/>
                </a:xfrm>
              </p:grpSpPr>
              <p:grpSp>
                <p:nvGrpSpPr>
                  <p:cNvPr id="37" name="组合 36"/>
                  <p:cNvGrpSpPr/>
                  <p:nvPr/>
                </p:nvGrpSpPr>
                <p:grpSpPr>
                  <a:xfrm>
                    <a:off x="1788512" y="6050861"/>
                    <a:ext cx="91570" cy="140876"/>
                    <a:chOff x="680286" y="7512214"/>
                    <a:chExt cx="251385" cy="386747"/>
                  </a:xfrm>
                </p:grpSpPr>
                <p:sp>
                  <p:nvSpPr>
                    <p:cNvPr id="39" name="任意多边形: 形状 38"/>
                    <p:cNvSpPr/>
                    <p:nvPr/>
                  </p:nvSpPr>
                  <p:spPr>
                    <a:xfrm rot="19017823">
                      <a:off x="680286" y="7512214"/>
                      <a:ext cx="251385" cy="386747"/>
                    </a:xfrm>
                    <a:custGeom>
                      <a:avLst/>
                      <a:gdLst>
                        <a:gd name="connsiteX0" fmla="*/ 251386 w 251385"/>
                        <a:gd name="connsiteY0" fmla="*/ 193374 h 386747"/>
                        <a:gd name="connsiteX1" fmla="*/ 125693 w 251385"/>
                        <a:gd name="connsiteY1" fmla="*/ 386748 h 386747"/>
                        <a:gd name="connsiteX2" fmla="*/ 0 w 251385"/>
                        <a:gd name="connsiteY2" fmla="*/ 193374 h 386747"/>
                        <a:gd name="connsiteX3" fmla="*/ 125693 w 251385"/>
                        <a:gd name="connsiteY3" fmla="*/ 0 h 386747"/>
                        <a:gd name="connsiteX4" fmla="*/ 251386 w 251385"/>
                        <a:gd name="connsiteY4" fmla="*/ 193374 h 3867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1385" h="386747">
                          <a:moveTo>
                            <a:pt x="251386" y="193374"/>
                          </a:moveTo>
                          <a:cubicBezTo>
                            <a:pt x="251386" y="329642"/>
                            <a:pt x="125693" y="386748"/>
                            <a:pt x="125693" y="386748"/>
                          </a:cubicBezTo>
                          <a:cubicBezTo>
                            <a:pt x="125693" y="386748"/>
                            <a:pt x="0" y="342030"/>
                            <a:pt x="0" y="193374"/>
                          </a:cubicBezTo>
                          <a:cubicBezTo>
                            <a:pt x="0" y="44718"/>
                            <a:pt x="125693" y="0"/>
                            <a:pt x="125693" y="0"/>
                          </a:cubicBezTo>
                          <a:cubicBezTo>
                            <a:pt x="125693" y="0"/>
                            <a:pt x="251386" y="57106"/>
                            <a:pt x="251386" y="193374"/>
                          </a:cubicBez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0" name="任意多边形: 形状 39"/>
                    <p:cNvSpPr/>
                    <p:nvPr/>
                  </p:nvSpPr>
                  <p:spPr>
                    <a:xfrm rot="19017823">
                      <a:off x="862161" y="7732057"/>
                      <a:ext cx="48343" cy="48343"/>
                    </a:xfrm>
                    <a:custGeom>
                      <a:avLst/>
                      <a:gdLst>
                        <a:gd name="connsiteX0" fmla="*/ 0 w 48343"/>
                        <a:gd name="connsiteY0" fmla="*/ 48343 h 48343"/>
                        <a:gd name="connsiteX1" fmla="*/ 48343 w 48343"/>
                        <a:gd name="connsiteY1" fmla="*/ 0 h 48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8343" h="48343">
                          <a:moveTo>
                            <a:pt x="0" y="48343"/>
                          </a:moveTo>
                          <a:lnTo>
                            <a:pt x="48343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任意多边形: 形状 40"/>
                    <p:cNvSpPr/>
                    <p:nvPr/>
                  </p:nvSpPr>
                  <p:spPr>
                    <a:xfrm rot="19017823">
                      <a:off x="780636" y="7715580"/>
                      <a:ext cx="48343" cy="48343"/>
                    </a:xfrm>
                    <a:custGeom>
                      <a:avLst/>
                      <a:gdLst>
                        <a:gd name="connsiteX0" fmla="*/ 48343 w 48343"/>
                        <a:gd name="connsiteY0" fmla="*/ 48343 h 48343"/>
                        <a:gd name="connsiteX1" fmla="*/ 0 w 48343"/>
                        <a:gd name="connsiteY1" fmla="*/ 0 h 48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8343" h="48343">
                          <a:moveTo>
                            <a:pt x="48343" y="48343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2" name="任意多边形: 形状 41"/>
                    <p:cNvSpPr/>
                    <p:nvPr/>
                  </p:nvSpPr>
                  <p:spPr>
                    <a:xfrm rot="19017823">
                      <a:off x="776380" y="7640185"/>
                      <a:ext cx="48343" cy="48343"/>
                    </a:xfrm>
                    <a:custGeom>
                      <a:avLst/>
                      <a:gdLst>
                        <a:gd name="connsiteX0" fmla="*/ 0 w 48343"/>
                        <a:gd name="connsiteY0" fmla="*/ 48343 h 48343"/>
                        <a:gd name="connsiteX1" fmla="*/ 48343 w 48343"/>
                        <a:gd name="connsiteY1" fmla="*/ 0 h 48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8343" h="48343">
                          <a:moveTo>
                            <a:pt x="0" y="48343"/>
                          </a:moveTo>
                          <a:lnTo>
                            <a:pt x="48343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3" name="任意多边形: 形状 42"/>
                    <p:cNvSpPr/>
                    <p:nvPr/>
                  </p:nvSpPr>
                  <p:spPr>
                    <a:xfrm rot="19017823">
                      <a:off x="837670" y="7592593"/>
                      <a:ext cx="9668" cy="290060"/>
                    </a:xfrm>
                    <a:custGeom>
                      <a:avLst/>
                      <a:gdLst>
                        <a:gd name="connsiteX0" fmla="*/ 0 w 9668"/>
                        <a:gd name="connsiteY0" fmla="*/ 290061 h 290060"/>
                        <a:gd name="connsiteX1" fmla="*/ 0 w 9668"/>
                        <a:gd name="connsiteY1" fmla="*/ 0 h 290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668" h="290060">
                          <a:moveTo>
                            <a:pt x="0" y="290061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8" name="椭圆 37"/>
                  <p:cNvSpPr/>
                  <p:nvPr/>
                </p:nvSpPr>
                <p:spPr>
                  <a:xfrm>
                    <a:off x="1676343" y="5963346"/>
                    <a:ext cx="315910" cy="315908"/>
                  </a:xfrm>
                  <a:prstGeom prst="ellipse">
                    <a:avLst/>
                  </a:prstGeom>
                  <a:noFill/>
                  <a:ln w="9525"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70" name="组合 69"/>
              <p:cNvGrpSpPr/>
              <p:nvPr/>
            </p:nvGrpSpPr>
            <p:grpSpPr>
              <a:xfrm>
                <a:off x="7406" y="3037"/>
                <a:ext cx="6149" cy="4023"/>
                <a:chOff x="4960" y="-518"/>
                <a:chExt cx="7504" cy="4909"/>
              </a:xfrm>
            </p:grpSpPr>
            <p:sp>
              <p:nvSpPr>
                <p:cNvPr id="31" name="文本框 30"/>
                <p:cNvSpPr txBox="1"/>
                <p:nvPr/>
              </p:nvSpPr>
              <p:spPr>
                <a:xfrm>
                  <a:off x="4960" y="1656"/>
                  <a:ext cx="7504" cy="1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3600" dirty="0">
                      <a:ln>
                        <a:solidFill>
                          <a:srgbClr val="267A63"/>
                        </a:solidFill>
                      </a:ln>
                      <a:noFill/>
                    </a:rPr>
                    <a:t>ForesEagleEy</a:t>
                  </a:r>
                  <a:r>
                    <a:rPr lang="en-US" altLang="zh-CN" sz="3600" dirty="0">
                      <a:ln>
                        <a:solidFill>
                          <a:srgbClr val="267A63"/>
                        </a:solidFill>
                      </a:ln>
                      <a:noFill/>
                    </a:rPr>
                    <a:t>e</a:t>
                  </a:r>
                  <a:endParaRPr lang="en-US" altLang="zh-CN" sz="3600" dirty="0">
                    <a:ln>
                      <a:solidFill>
                        <a:srgbClr val="267A63"/>
                      </a:solidFill>
                    </a:ln>
                    <a:noFill/>
                  </a:endParaRPr>
                </a:p>
              </p:txBody>
            </p:sp>
            <p:pic>
              <p:nvPicPr>
                <p:cNvPr id="69" name="http://photo-static-api.fotomore.com/creative/vcg/400/new/VCG41N1302490350.jpg?uid=386&amp;timestamp=1716298986&amp;sign=22d49369674ae6e1109a0b4ede5626e6" descr="3D插图微笑的非洲裔美国妇女拿着智能手机。卡通女商人使用手机的近距离肖像，隔离在白色上。在线交流，移动连接。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-4799" r="-3725" b="53"/>
                <a:stretch>
                  <a:fillRect/>
                </a:stretch>
              </p:blipFill>
              <p:spPr>
                <a:xfrm>
                  <a:off x="6429" y="-518"/>
                  <a:ext cx="3971" cy="4909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83" name="组合 82"/>
          <p:cNvGrpSpPr/>
          <p:nvPr/>
        </p:nvGrpSpPr>
        <p:grpSpPr>
          <a:xfrm>
            <a:off x="3914775" y="4022090"/>
            <a:ext cx="7877175" cy="1409065"/>
            <a:chOff x="6248" y="3759"/>
            <a:chExt cx="12405" cy="2219"/>
          </a:xfrm>
        </p:grpSpPr>
        <p:sp>
          <p:nvSpPr>
            <p:cNvPr id="57" name="圆角矩形 56"/>
            <p:cNvSpPr/>
            <p:nvPr/>
          </p:nvSpPr>
          <p:spPr>
            <a:xfrm>
              <a:off x="6248" y="5324"/>
              <a:ext cx="2901" cy="651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林业管理人员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9416" y="5324"/>
              <a:ext cx="2901" cy="651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</a:t>
              </a:r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从业人员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12584" y="5327"/>
              <a:ext cx="2901" cy="651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环境管理人员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15752" y="5327"/>
              <a:ext cx="2901" cy="651"/>
            </a:xfrm>
            <a:prstGeom prst="roundRect">
              <a:avLst>
                <a:gd name="adj" fmla="val 50000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普通用户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cxnSp>
          <p:nvCxnSpPr>
            <p:cNvPr id="75" name="直接箭头连接符 74"/>
            <p:cNvCxnSpPr>
              <a:stCxn id="57" idx="0"/>
              <a:endCxn id="68" idx="2"/>
            </p:cNvCxnSpPr>
            <p:nvPr/>
          </p:nvCxnSpPr>
          <p:spPr>
            <a:xfrm flipV="1">
              <a:off x="7699" y="4410"/>
              <a:ext cx="4746" cy="914"/>
            </a:xfrm>
            <a:prstGeom prst="straightConnector1">
              <a:avLst/>
            </a:prstGeom>
            <a:ln w="41275">
              <a:solidFill>
                <a:srgbClr val="0F382A"/>
              </a:solidFill>
              <a:tailEnd type="triangle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58" idx="0"/>
              <a:endCxn id="68" idx="2"/>
            </p:cNvCxnSpPr>
            <p:nvPr/>
          </p:nvCxnSpPr>
          <p:spPr>
            <a:xfrm flipV="1">
              <a:off x="10867" y="4410"/>
              <a:ext cx="1578" cy="914"/>
            </a:xfrm>
            <a:prstGeom prst="straightConnector1">
              <a:avLst/>
            </a:prstGeom>
            <a:ln w="41275">
              <a:solidFill>
                <a:srgbClr val="0F382A"/>
              </a:solidFill>
              <a:tailEnd type="triangle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>
              <a:stCxn id="59" idx="0"/>
              <a:endCxn id="68" idx="2"/>
            </p:cNvCxnSpPr>
            <p:nvPr/>
          </p:nvCxnSpPr>
          <p:spPr>
            <a:xfrm flipH="1" flipV="1">
              <a:off x="12445" y="4410"/>
              <a:ext cx="1590" cy="917"/>
            </a:xfrm>
            <a:prstGeom prst="straightConnector1">
              <a:avLst/>
            </a:prstGeom>
            <a:ln w="41275">
              <a:solidFill>
                <a:srgbClr val="0F382A"/>
              </a:solidFill>
              <a:tailEnd type="triangle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64" idx="0"/>
              <a:endCxn id="68" idx="2"/>
            </p:cNvCxnSpPr>
            <p:nvPr/>
          </p:nvCxnSpPr>
          <p:spPr>
            <a:xfrm flipH="1" flipV="1">
              <a:off x="12445" y="4410"/>
              <a:ext cx="4758" cy="917"/>
            </a:xfrm>
            <a:prstGeom prst="straightConnector1">
              <a:avLst/>
            </a:prstGeom>
            <a:ln w="41275">
              <a:solidFill>
                <a:srgbClr val="0F382A"/>
              </a:solidFill>
              <a:tailEnd type="triangle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8" name="圆角矩形 67"/>
            <p:cNvSpPr/>
            <p:nvPr/>
          </p:nvSpPr>
          <p:spPr>
            <a:xfrm>
              <a:off x="10646" y="3759"/>
              <a:ext cx="3597" cy="65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林业局监管人员</a:t>
              </a:r>
              <a:endParaRPr lang="zh-CN" altLang="en-US" b="1" dirty="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3366135" y="1686560"/>
            <a:ext cx="7505065" cy="1962150"/>
            <a:chOff x="6141" y="720"/>
            <a:chExt cx="11819" cy="3090"/>
          </a:xfrm>
        </p:grpSpPr>
        <p:sp>
          <p:nvSpPr>
            <p:cNvPr id="84" name="文本框 83"/>
            <p:cNvSpPr txBox="1"/>
            <p:nvPr/>
          </p:nvSpPr>
          <p:spPr>
            <a:xfrm>
              <a:off x="11560" y="1847"/>
              <a:ext cx="6400" cy="1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10000"/>
                </a:lnSpc>
              </a:pPr>
              <a:r>
                <a:rPr lang="en-US" altLang="zh-CN" sz="1400" dirty="0">
                  <a:solidFill>
                    <a:srgbClr val="404040"/>
                  </a:solidFill>
                </a:rPr>
                <a:t>-</a:t>
              </a:r>
              <a:r>
                <a:rPr lang="zh-CN" altLang="en-US" sz="1400" dirty="0">
                  <a:solidFill>
                    <a:srgbClr val="404040"/>
                  </a:solidFill>
                </a:rPr>
                <a:t>注册成为林业局监管人员并登录</a:t>
              </a:r>
              <a:endParaRPr lang="zh-CN" altLang="en-US" sz="1400" dirty="0">
                <a:solidFill>
                  <a:srgbClr val="404040"/>
                </a:solidFill>
              </a:endParaRPr>
            </a:p>
            <a:p>
              <a:pPr algn="l">
                <a:lnSpc>
                  <a:spcPct val="110000"/>
                </a:lnSpc>
              </a:pPr>
              <a:r>
                <a:rPr lang="en-US" altLang="zh-CN" sz="1400" dirty="0">
                  <a:solidFill>
                    <a:srgbClr val="404040"/>
                  </a:solidFill>
                </a:rPr>
                <a:t>-</a:t>
              </a:r>
              <a:r>
                <a:rPr lang="zh-CN" altLang="en-US" sz="1400" dirty="0">
                  <a:solidFill>
                    <a:srgbClr val="404040"/>
                  </a:solidFill>
                </a:rPr>
                <a:t>对系统所有数据进行顶层监管</a:t>
              </a:r>
              <a:endParaRPr lang="zh-CN" altLang="en-US" sz="1400" dirty="0">
                <a:solidFill>
                  <a:srgbClr val="404040"/>
                </a:solidFill>
              </a:endParaRPr>
            </a:p>
            <a:p>
              <a:pPr algn="l">
                <a:lnSpc>
                  <a:spcPct val="110000"/>
                </a:lnSpc>
              </a:pPr>
              <a:r>
                <a:rPr lang="en-US" altLang="zh-CN" sz="1400" dirty="0">
                  <a:solidFill>
                    <a:srgbClr val="404040"/>
                  </a:solidFill>
                </a:rPr>
                <a:t>-</a:t>
              </a:r>
              <a:r>
                <a:rPr lang="zh-CN" altLang="en-US" sz="1400" dirty="0">
                  <a:solidFill>
                    <a:srgbClr val="404040"/>
                  </a:solidFill>
                </a:rPr>
                <a:t>对系统注册的其他角色进行授权管理</a:t>
              </a:r>
              <a:endParaRPr lang="zh-CN" altLang="en-US" sz="1400" dirty="0">
                <a:solidFill>
                  <a:srgbClr val="404040"/>
                </a:solidFill>
              </a:endParaRPr>
            </a:p>
            <a:p>
              <a:pPr algn="l">
                <a:lnSpc>
                  <a:spcPct val="110000"/>
                </a:lnSpc>
              </a:pPr>
              <a:r>
                <a:rPr lang="en-US" altLang="zh-CN" sz="1400" dirty="0">
                  <a:solidFill>
                    <a:srgbClr val="404040"/>
                  </a:solidFill>
                </a:rPr>
                <a:t>-</a:t>
              </a:r>
              <a:r>
                <a:rPr lang="zh-CN" altLang="en-US" sz="1400" dirty="0">
                  <a:solidFill>
                    <a:srgbClr val="404040"/>
                  </a:solidFill>
                </a:rPr>
                <a:t>几乎涵盖上述所有角色的所有功能</a:t>
              </a:r>
              <a:endParaRPr lang="zh-CN" altLang="en-US" sz="1400" dirty="0">
                <a:solidFill>
                  <a:srgbClr val="404040"/>
                </a:solidFill>
              </a:endParaRPr>
            </a:p>
          </p:txBody>
        </p:sp>
        <p:grpSp>
          <p:nvGrpSpPr>
            <p:cNvPr id="131" name="组合 130"/>
            <p:cNvGrpSpPr/>
            <p:nvPr/>
          </p:nvGrpSpPr>
          <p:grpSpPr>
            <a:xfrm>
              <a:off x="6141" y="720"/>
              <a:ext cx="5014" cy="3090"/>
              <a:chOff x="6141" y="720"/>
              <a:chExt cx="5014" cy="3090"/>
            </a:xfrm>
          </p:grpSpPr>
          <p:sp>
            <p:nvSpPr>
              <p:cNvPr id="127" name="圆: 空心 13"/>
              <p:cNvSpPr/>
              <p:nvPr/>
            </p:nvSpPr>
            <p:spPr>
              <a:xfrm>
                <a:off x="8493" y="1148"/>
                <a:ext cx="2662" cy="2662"/>
              </a:xfrm>
              <a:prstGeom prst="donut">
                <a:avLst>
                  <a:gd name="adj" fmla="val 13437"/>
                </a:avLst>
              </a:prstGeom>
              <a:blipFill dpi="0" rotWithShape="1">
                <a:blip r:embed="rId3"/>
                <a:srcRect/>
                <a:tile tx="0" ty="63500" sx="100000" sy="100000" flip="none" algn="b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95" name="http://photo-static-api.fotomore.com/creative/vcg/400/new/VCG41N1223953565.jpg?uid=386&amp;timestamp=1716303454&amp;sign=8960c2a852c4e53f0f4dfee21f96b678" descr="微笑的胡子商人的肖像显示姿态冷静。3D插图卡通站着的人在西装与拇指向上的姿势，孤立在白色的背景。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l="25681" t="6250" r="27010" b="46870"/>
              <a:stretch>
                <a:fillRect/>
              </a:stretch>
            </p:blipFill>
            <p:spPr>
              <a:xfrm>
                <a:off x="8430" y="720"/>
                <a:ext cx="2672" cy="3090"/>
              </a:xfrm>
              <a:prstGeom prst="rect">
                <a:avLst/>
              </a:prstGeom>
            </p:spPr>
          </p:pic>
          <p:grpSp>
            <p:nvGrpSpPr>
              <p:cNvPr id="87" name="组合 86"/>
              <p:cNvGrpSpPr/>
              <p:nvPr/>
            </p:nvGrpSpPr>
            <p:grpSpPr>
              <a:xfrm rot="0">
                <a:off x="6141" y="2106"/>
                <a:ext cx="3705" cy="1294"/>
                <a:chOff x="-406" y="2116"/>
                <a:chExt cx="3705" cy="1294"/>
              </a:xfrm>
            </p:grpSpPr>
            <p:sp>
              <p:nvSpPr>
                <p:cNvPr id="85" name="文本框 84"/>
                <p:cNvSpPr txBox="1"/>
                <p:nvPr/>
              </p:nvSpPr>
              <p:spPr>
                <a:xfrm>
                  <a:off x="773" y="2116"/>
                  <a:ext cx="1348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2800" dirty="0">
                      <a:solidFill>
                        <a:srgbClr val="267A63"/>
                      </a:solidFill>
                    </a:rPr>
                    <a:t>05</a:t>
                  </a:r>
                  <a:endParaRPr lang="zh-CN" altLang="en-US" sz="2800" dirty="0">
                    <a:solidFill>
                      <a:srgbClr val="267A63"/>
                    </a:solidFill>
                  </a:endParaRPr>
                </a:p>
              </p:txBody>
            </p:sp>
            <p:sp>
              <p:nvSpPr>
                <p:cNvPr id="86" name="文本框 85"/>
                <p:cNvSpPr txBox="1"/>
                <p:nvPr/>
              </p:nvSpPr>
              <p:spPr>
                <a:xfrm>
                  <a:off x="-406" y="2782"/>
                  <a:ext cx="3705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2000" dirty="0">
                      <a:solidFill>
                        <a:srgbClr val="181717"/>
                      </a:solidFill>
                      <a:latin typeface="+mj-ea"/>
                      <a:ea typeface="+mj-ea"/>
                    </a:rPr>
                    <a:t>管理员</a:t>
                  </a:r>
                  <a:endParaRPr lang="zh-CN" altLang="en-US" sz="2000" dirty="0">
                    <a:solidFill>
                      <a:srgbClr val="181717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10800000">
            <a:off x="6772844" y="367030"/>
            <a:ext cx="1290320" cy="4903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F</a:t>
            </a:r>
            <a:r>
              <a:rPr lang="en-US" altLang="zh-CN" sz="7200" dirty="0">
                <a:ln>
                  <a:solidFill>
                    <a:srgbClr val="267A63"/>
                  </a:solidFill>
                </a:ln>
                <a:noFill/>
              </a:rPr>
              <a:t>orest EYE</a:t>
            </a:r>
            <a:endParaRPr lang="en-US" altLang="zh-CN" sz="7200" dirty="0">
              <a:ln>
                <a:solidFill>
                  <a:srgbClr val="267A63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7" name="矩形: 圆角 6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5594350"/>
            <a:ext cx="9550400" cy="126365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8165" y="5589856"/>
            <a:ext cx="8439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n>
                  <a:solidFill>
                    <a:schemeClr val="bg1"/>
                  </a:solidFill>
                </a:ln>
                <a:noFill/>
              </a:rPr>
              <a:t>FOREST EYE</a:t>
            </a:r>
            <a:endParaRPr lang="zh-CN" altLang="en-US" sz="8000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550" y="400050"/>
            <a:ext cx="1238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67A63"/>
                </a:solidFill>
              </a:rPr>
              <a:t>THREE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2374" y="1765300"/>
            <a:ext cx="1638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>
                  <a:gsLst>
                    <a:gs pos="0">
                      <a:srgbClr val="267A63">
                        <a:alpha val="42000"/>
                      </a:srgbClr>
                    </a:gs>
                    <a:gs pos="84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rPr>
              <a:t>03</a:t>
            </a:r>
            <a:endParaRPr lang="zh-CN" altLang="en-US" sz="7200" dirty="0">
              <a:gradFill>
                <a:gsLst>
                  <a:gs pos="0">
                    <a:srgbClr val="267A63">
                      <a:alpha val="42000"/>
                    </a:srgbClr>
                  </a:gs>
                  <a:gs pos="84000">
                    <a:srgbClr val="267A63">
                      <a:alpha val="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44598" y="3098363"/>
            <a:ext cx="27559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100" dirty="0">
                <a:solidFill>
                  <a:schemeClr val="tx1">
                    <a:alpha val="70000"/>
                  </a:schemeClr>
                </a:solidFill>
                <a:latin typeface="+mn-ea"/>
              </a:rPr>
              <a:t>Program Design</a:t>
            </a:r>
            <a:endParaRPr lang="en-US" altLang="zh-CN" sz="1600" spc="100" dirty="0">
              <a:solidFill>
                <a:schemeClr val="tx1"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58900" y="3660236"/>
            <a:ext cx="504000" cy="45719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66799" y="2787645"/>
            <a:ext cx="4740275" cy="272938"/>
          </a:xfrm>
          <a:prstGeom prst="rect">
            <a:avLst/>
          </a:prstGeom>
          <a:solidFill>
            <a:schemeClr val="bg1"/>
          </a:solidFill>
          <a:ln>
            <a:solidFill>
              <a:srgbClr val="267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257302" y="2774612"/>
            <a:ext cx="2628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14874" y="2300248"/>
            <a:ext cx="275590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+mj-ea"/>
                <a:ea typeface="+mj-ea"/>
              </a:rPr>
              <a:t>项目设计</a:t>
            </a:r>
            <a:endParaRPr lang="zh-CN" altLang="en-US" sz="4400" dirty="0"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4" name="组合 3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Database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163" y="675"/>
                <a:ext cx="4154" cy="780"/>
                <a:chOff x="1163" y="675"/>
                <a:chExt cx="4154" cy="78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944" y="675"/>
                  <a:ext cx="337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数据库设计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" name="组合 7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66" name="图片 65" descr="森林"/>
                  <p:cNvPicPr>
                    <a:picLocks noChangeAspect="1"/>
                  </p:cNvPicPr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7" name="文本框 66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94360" y="1191725"/>
            <a:ext cx="7315835" cy="523357"/>
            <a:chOff x="936" y="1877"/>
            <a:chExt cx="11521" cy="824"/>
          </a:xfrm>
        </p:grpSpPr>
        <p:sp>
          <p:nvSpPr>
            <p:cNvPr id="15" name="文本框 14"/>
            <p:cNvSpPr txBox="1"/>
            <p:nvPr/>
          </p:nvSpPr>
          <p:spPr>
            <a:xfrm>
              <a:off x="936" y="1877"/>
              <a:ext cx="134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01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943" y="2055"/>
              <a:ext cx="105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目前已初步完成部分主要</a:t>
              </a:r>
              <a:r>
                <a:rPr lang="en-US" altLang="zh-CN" sz="1600" dirty="0">
                  <a:solidFill>
                    <a:srgbClr val="181717"/>
                  </a:solidFill>
                  <a:latin typeface="+mj-ea"/>
                  <a:ea typeface="+mj-ea"/>
                </a:rPr>
                <a:t>Relation Schema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的设计</a:t>
              </a: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（仅展示了部分）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22" name="表格 21"/>
          <p:cNvGraphicFramePr/>
          <p:nvPr>
            <p:custDataLst>
              <p:tags r:id="rId2"/>
            </p:custDataLst>
          </p:nvPr>
        </p:nvGraphicFramePr>
        <p:xfrm>
          <a:off x="393065" y="1833245"/>
          <a:ext cx="3526155" cy="17119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175385"/>
                <a:gridCol w="1175385"/>
                <a:gridCol w="1175385"/>
              </a:tblGrid>
              <a:tr h="28321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Air_enivronment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Humuidity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Sunlight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Velocity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3" name="表格 22"/>
          <p:cNvGraphicFramePr/>
          <p:nvPr>
            <p:custDataLst>
              <p:tags r:id="rId3"/>
            </p:custDataLst>
          </p:nvPr>
        </p:nvGraphicFramePr>
        <p:xfrm>
          <a:off x="4083050" y="1833245"/>
          <a:ext cx="3526155" cy="243395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175385"/>
                <a:gridCol w="1175385"/>
                <a:gridCol w="1175385"/>
              </a:tblGrid>
              <a:tr h="28321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Soil_enivironment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SoilType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varchar(25)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Fertility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Humidity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4" name="表格 23"/>
          <p:cNvGraphicFramePr/>
          <p:nvPr>
            <p:custDataLst>
              <p:tags r:id="rId4"/>
            </p:custDataLst>
          </p:nvPr>
        </p:nvGraphicFramePr>
        <p:xfrm>
          <a:off x="7773035" y="1833245"/>
          <a:ext cx="3526155" cy="17119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79855"/>
                <a:gridCol w="970915"/>
                <a:gridCol w="1175385"/>
              </a:tblGrid>
              <a:tr h="28321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Air_quality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Hydrogen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CarbonDioxide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PM25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>
            <p:custDataLst>
              <p:tags r:id="rId5"/>
            </p:custDataLst>
          </p:nvPr>
        </p:nvGraphicFramePr>
        <p:xfrm>
          <a:off x="393065" y="3853180"/>
          <a:ext cx="3526155" cy="264858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567815"/>
                <a:gridCol w="782955"/>
                <a:gridCol w="1175385"/>
              </a:tblGrid>
              <a:tr h="29083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user_id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user_tel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super_key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user_password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user_name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user_birth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user_eamil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user_gender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char(1)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{‘M’,’F’}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6" name="表格 25"/>
          <p:cNvGraphicFramePr/>
          <p:nvPr>
            <p:custDataLst>
              <p:tags r:id="rId6"/>
            </p:custDataLst>
          </p:nvPr>
        </p:nvGraphicFramePr>
        <p:xfrm>
          <a:off x="4083050" y="4098290"/>
          <a:ext cx="3526155" cy="227520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175385"/>
                <a:gridCol w="1175385"/>
                <a:gridCol w="1175385"/>
              </a:tblGrid>
              <a:tr h="28321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primary_key,not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u_id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32" name="表格 31"/>
          <p:cNvGraphicFramePr/>
          <p:nvPr>
            <p:custDataLst>
              <p:tags r:id="rId7"/>
            </p:custDataLst>
          </p:nvPr>
        </p:nvGraphicFramePr>
        <p:xfrm>
          <a:off x="7773035" y="4096385"/>
          <a:ext cx="3526155" cy="227520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175385"/>
                <a:gridCol w="1175385"/>
                <a:gridCol w="1175385"/>
              </a:tblGrid>
              <a:tr h="283210">
                <a:tc gridSpan="3"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rticle</a:t>
                      </a:r>
                      <a:endParaRPr lang="en-US" altLang="zh-CN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primary_key,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240665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u_id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varchar(10)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22580"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70000"/>
                        </a:lnSpc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11349355" y="1791970"/>
            <a:ext cx="791845" cy="1734820"/>
            <a:chOff x="17694" y="3121"/>
            <a:chExt cx="1247" cy="2732"/>
          </a:xfrm>
        </p:grpSpPr>
        <p:sp>
          <p:nvSpPr>
            <p:cNvPr id="33" name="右大括号 32"/>
            <p:cNvSpPr/>
            <p:nvPr/>
          </p:nvSpPr>
          <p:spPr>
            <a:xfrm>
              <a:off x="17694" y="3121"/>
              <a:ext cx="300" cy="2732"/>
            </a:xfrm>
            <a:prstGeom prst="rightBrace">
              <a:avLst>
                <a:gd name="adj1" fmla="val 98360"/>
                <a:gd name="adj2" fmla="val 50000"/>
              </a:avLst>
            </a:prstGeom>
            <a:ln w="38100">
              <a:solidFill>
                <a:srgbClr val="10705A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8217" y="3556"/>
              <a:ext cx="724" cy="1957"/>
            </a:xfrm>
            <a:prstGeom prst="rect">
              <a:avLst/>
            </a:prstGeom>
            <a:noFill/>
          </p:spPr>
          <p:txBody>
            <a:bodyPr vert="mongolianVert" wrap="square" rtlCol="0">
              <a:spAutoFit/>
            </a:bodyPr>
            <a:p>
              <a:pPr algn="ctr"/>
              <a:r>
                <a:rPr lang="zh-CN" altLang="en-US">
                  <a:solidFill>
                    <a:srgbClr val="267A63"/>
                  </a:solidFill>
                </a:rPr>
                <a:t>环境相关</a:t>
              </a:r>
              <a:endParaRPr lang="zh-CN" altLang="en-US">
                <a:solidFill>
                  <a:srgbClr val="267A63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432540" y="4096385"/>
            <a:ext cx="708025" cy="1883410"/>
            <a:chOff x="17825" y="6750"/>
            <a:chExt cx="1115" cy="2966"/>
          </a:xfrm>
        </p:grpSpPr>
        <p:sp>
          <p:nvSpPr>
            <p:cNvPr id="34" name="右大括号 33"/>
            <p:cNvSpPr/>
            <p:nvPr/>
          </p:nvSpPr>
          <p:spPr>
            <a:xfrm>
              <a:off x="17825" y="6750"/>
              <a:ext cx="300" cy="2967"/>
            </a:xfrm>
            <a:prstGeom prst="rightBrace">
              <a:avLst>
                <a:gd name="adj1" fmla="val 98360"/>
                <a:gd name="adj2" fmla="val 50000"/>
              </a:avLst>
            </a:prstGeom>
            <a:ln w="38100">
              <a:solidFill>
                <a:srgbClr val="10705A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8252" y="7065"/>
              <a:ext cx="689" cy="2436"/>
            </a:xfrm>
            <a:prstGeom prst="rect">
              <a:avLst/>
            </a:prstGeom>
            <a:noFill/>
          </p:spPr>
          <p:txBody>
            <a:bodyPr vert="mongolianVert" wrap="square" rtlCol="0">
              <a:noAutofit/>
            </a:bodyPr>
            <a:p>
              <a:pPr algn="ctr"/>
              <a:r>
                <a:rPr lang="zh-CN" altLang="en-US">
                  <a:solidFill>
                    <a:srgbClr val="267A63"/>
                  </a:solidFill>
                </a:rPr>
                <a:t>用户相关</a:t>
              </a:r>
              <a:endParaRPr lang="zh-CN" altLang="en-US">
                <a:solidFill>
                  <a:srgbClr val="267A63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20202" y="634447"/>
            <a:ext cx="215954" cy="150509"/>
            <a:chOff x="6147435" y="1299845"/>
            <a:chExt cx="204998" cy="142874"/>
          </a:xfrm>
        </p:grpSpPr>
        <p:sp>
          <p:nvSpPr>
            <p:cNvPr id="61" name="任意多边形: 形状 60"/>
            <p:cNvSpPr/>
            <p:nvPr/>
          </p:nvSpPr>
          <p:spPr>
            <a:xfrm>
              <a:off x="6147435" y="1299845"/>
              <a:ext cx="200236" cy="80009"/>
            </a:xfrm>
            <a:custGeom>
              <a:avLst/>
              <a:gdLst>
                <a:gd name="connsiteX0" fmla="*/ 0 w 200236"/>
                <a:gd name="connsiteY0" fmla="*/ 40005 h 80009"/>
                <a:gd name="connsiteX1" fmla="*/ 100118 w 200236"/>
                <a:gd name="connsiteY1" fmla="*/ 0 h 80009"/>
                <a:gd name="connsiteX2" fmla="*/ 200236 w 200236"/>
                <a:gd name="connsiteY2" fmla="*/ 40005 h 80009"/>
                <a:gd name="connsiteX3" fmla="*/ 100118 w 200236"/>
                <a:gd name="connsiteY3" fmla="*/ 80010 h 80009"/>
                <a:gd name="connsiteX4" fmla="*/ 0 w 200236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" h="80009">
                  <a:moveTo>
                    <a:pt x="0" y="40005"/>
                  </a:moveTo>
                  <a:lnTo>
                    <a:pt x="100118" y="0"/>
                  </a:lnTo>
                  <a:lnTo>
                    <a:pt x="200236" y="40005"/>
                  </a:lnTo>
                  <a:lnTo>
                    <a:pt x="100118" y="80010"/>
                  </a:lnTo>
                  <a:lnTo>
                    <a:pt x="0" y="4000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347671" y="1340374"/>
              <a:ext cx="4762" cy="43925"/>
            </a:xfrm>
            <a:custGeom>
              <a:avLst/>
              <a:gdLst>
                <a:gd name="connsiteX0" fmla="*/ 0 w 4762"/>
                <a:gd name="connsiteY0" fmla="*/ 0 h 43925"/>
                <a:gd name="connsiteX1" fmla="*/ 0 w 4762"/>
                <a:gd name="connsiteY1" fmla="*/ 43925 h 4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43925">
                  <a:moveTo>
                    <a:pt x="0" y="0"/>
                  </a:moveTo>
                  <a:lnTo>
                    <a:pt x="0" y="439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92944" y="1360925"/>
              <a:ext cx="109220" cy="81794"/>
            </a:xfrm>
            <a:custGeom>
              <a:avLst/>
              <a:gdLst>
                <a:gd name="connsiteX0" fmla="*/ 0 w 109220"/>
                <a:gd name="connsiteY0" fmla="*/ 0 h 81794"/>
                <a:gd name="connsiteX1" fmla="*/ 0 w 109220"/>
                <a:gd name="connsiteY1" fmla="*/ 59252 h 81794"/>
                <a:gd name="connsiteX2" fmla="*/ 54610 w 109220"/>
                <a:gd name="connsiteY2" fmla="*/ 81795 h 81794"/>
                <a:gd name="connsiteX3" fmla="*/ 109220 w 109220"/>
                <a:gd name="connsiteY3" fmla="*/ 59252 h 81794"/>
                <a:gd name="connsiteX4" fmla="*/ 109220 w 109220"/>
                <a:gd name="connsiteY4" fmla="*/ 0 h 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81794">
                  <a:moveTo>
                    <a:pt x="0" y="0"/>
                  </a:moveTo>
                  <a:lnTo>
                    <a:pt x="0" y="59252"/>
                  </a:lnTo>
                  <a:cubicBezTo>
                    <a:pt x="0" y="59252"/>
                    <a:pt x="22908" y="81795"/>
                    <a:pt x="54610" y="81795"/>
                  </a:cubicBezTo>
                  <a:cubicBezTo>
                    <a:pt x="86312" y="81795"/>
                    <a:pt x="109220" y="59252"/>
                    <a:pt x="109220" y="59252"/>
                  </a:cubicBezTo>
                  <a:lnTo>
                    <a:pt x="10922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20095" y="5972175"/>
            <a:ext cx="1140460" cy="740410"/>
            <a:chOff x="16824" y="9160"/>
            <a:chExt cx="1796" cy="1166"/>
          </a:xfrm>
        </p:grpSpPr>
        <p:sp>
          <p:nvSpPr>
            <p:cNvPr id="29" name="椭圆 28"/>
            <p:cNvSpPr/>
            <p:nvPr/>
          </p:nvSpPr>
          <p:spPr>
            <a:xfrm>
              <a:off x="17325" y="9160"/>
              <a:ext cx="780" cy="780"/>
            </a:xfrm>
            <a:prstGeom prst="ellipse">
              <a:avLst/>
            </a:prstGeom>
            <a:noFill/>
            <a:ln>
              <a:solidFill>
                <a:srgbClr val="267A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40" descr="森林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391" y="9214"/>
              <a:ext cx="663" cy="66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824" y="9940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1063" y="1176655"/>
            <a:ext cx="5676143" cy="521970"/>
            <a:chOff x="936" y="1877"/>
            <a:chExt cx="11862" cy="822"/>
          </a:xfrm>
        </p:grpSpPr>
        <p:sp>
          <p:nvSpPr>
            <p:cNvPr id="18" name="文本框 17"/>
            <p:cNvSpPr txBox="1"/>
            <p:nvPr/>
          </p:nvSpPr>
          <p:spPr>
            <a:xfrm>
              <a:off x="936" y="1877"/>
              <a:ext cx="13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rgbClr val="267A63"/>
                  </a:solidFill>
                </a:rPr>
                <a:t>02</a:t>
              </a:r>
              <a:endParaRPr lang="zh-CN" altLang="en-US" sz="2800" dirty="0">
                <a:solidFill>
                  <a:srgbClr val="267A63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284" y="2011"/>
              <a:ext cx="105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初步完成各功能板块的</a:t>
              </a:r>
              <a:r>
                <a:rPr lang="zh-CN" altLang="en-US" sz="1600" dirty="0">
                  <a:solidFill>
                    <a:srgbClr val="181717"/>
                  </a:solidFill>
                  <a:latin typeface="+mj-ea"/>
                  <a:ea typeface="+mj-ea"/>
                </a:rPr>
                <a:t>部署</a:t>
              </a:r>
              <a:endParaRPr lang="zh-CN" altLang="en-US" sz="1600" dirty="0">
                <a:solidFill>
                  <a:srgbClr val="181717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40385" y="2425700"/>
            <a:ext cx="10877550" cy="1860550"/>
            <a:chOff x="951" y="3047"/>
            <a:chExt cx="15207" cy="255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" y="3047"/>
              <a:ext cx="4925" cy="2559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" y="3145"/>
              <a:ext cx="4922" cy="2365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-569" t="10201" r="569" b="-2005"/>
            <a:stretch>
              <a:fillRect/>
            </a:stretch>
          </p:blipFill>
          <p:spPr>
            <a:xfrm>
              <a:off x="11236" y="3049"/>
              <a:ext cx="4923" cy="2557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2601359" y="4550410"/>
            <a:ext cx="7261640" cy="888365"/>
            <a:chOff x="1985" y="5022"/>
            <a:chExt cx="16430" cy="1399"/>
          </a:xfrm>
        </p:grpSpPr>
        <p:sp>
          <p:nvSpPr>
            <p:cNvPr id="26" name="右箭头 25"/>
            <p:cNvSpPr/>
            <p:nvPr/>
          </p:nvSpPr>
          <p:spPr>
            <a:xfrm rot="5400000">
              <a:off x="9876" y="4809"/>
              <a:ext cx="674" cy="1099"/>
            </a:xfrm>
            <a:prstGeom prst="rightArrow">
              <a:avLst/>
            </a:prstGeom>
            <a:solidFill>
              <a:srgbClr val="267A63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985" y="5696"/>
              <a:ext cx="1643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latin typeface="黑体" panose="02010609060101010101" charset="-122"/>
                  <a:ea typeface="黑体" panose="02010609060101010101" charset="-122"/>
                </a:rPr>
                <a:t>利用</a:t>
              </a:r>
              <a:r>
                <a:rPr lang="zh-CN" altLang="en-US" sz="2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共享文档、实时协作软件</a:t>
              </a:r>
              <a:r>
                <a:rPr lang="zh-CN" altLang="en-US" sz="2000">
                  <a:latin typeface="黑体" panose="02010609060101010101" charset="-122"/>
                  <a:ea typeface="黑体" panose="02010609060101010101" charset="-122"/>
                </a:rPr>
                <a:t>同步工作部署</a:t>
              </a:r>
              <a:endParaRPr lang="zh-CN" altLang="en-US" sz="20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26085" y="428625"/>
            <a:ext cx="3025140" cy="744220"/>
            <a:chOff x="671" y="675"/>
            <a:chExt cx="4764" cy="1172"/>
          </a:xfrm>
        </p:grpSpPr>
        <p:grpSp>
          <p:nvGrpSpPr>
            <p:cNvPr id="15" name="组合 14"/>
            <p:cNvGrpSpPr/>
            <p:nvPr/>
          </p:nvGrpSpPr>
          <p:grpSpPr>
            <a:xfrm>
              <a:off x="1163" y="675"/>
              <a:ext cx="4272" cy="978"/>
              <a:chOff x="1163" y="675"/>
              <a:chExt cx="4272" cy="978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959" y="1219"/>
                <a:ext cx="347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spc="100" dirty="0">
                    <a:solidFill>
                      <a:schemeClr val="tx1">
                        <a:alpha val="70000"/>
                      </a:schemeClr>
                    </a:solidFill>
                    <a:latin typeface="+mn-ea"/>
                  </a:rPr>
                  <a:t>Design of Database</a:t>
                </a:r>
                <a:endParaRPr lang="en-US" altLang="zh-CN" sz="1200" spc="100" dirty="0">
                  <a:solidFill>
                    <a:schemeClr val="tx1">
                      <a:alpha val="7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1163" y="675"/>
                <a:ext cx="4154" cy="780"/>
                <a:chOff x="1163" y="675"/>
                <a:chExt cx="4154" cy="780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1944" y="675"/>
                  <a:ext cx="3373" cy="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dist"/>
                  <a:r>
                    <a:rPr lang="en-US" altLang="zh-CN" sz="2000" dirty="0">
                      <a:latin typeface="+mj-ea"/>
                      <a:ea typeface="+mj-ea"/>
                    </a:rPr>
                    <a:t>3.1 </a:t>
                  </a:r>
                  <a:r>
                    <a:rPr lang="zh-CN" altLang="en-US" sz="2000" dirty="0">
                      <a:latin typeface="+mj-ea"/>
                      <a:ea typeface="+mj-ea"/>
                    </a:rPr>
                    <a:t>数据库设计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34" name="椭圆 33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35" name="图片 34" descr="森林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6" name="文本框 35"/>
            <p:cNvSpPr txBox="1"/>
            <p:nvPr/>
          </p:nvSpPr>
          <p:spPr>
            <a:xfrm>
              <a:off x="671" y="1461"/>
              <a:ext cx="179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rPr>
                <a:t>林上鹰眼</a:t>
              </a:r>
              <a:endParaRPr lang="zh-CN" altLang="en-US" sz="1000" dirty="0">
                <a:solidFill>
                  <a:srgbClr val="267A63"/>
                </a:solidFill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0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00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01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02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03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04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1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319_7*m_i*1_1"/>
  <p:tag name="KSO_WM_TEMPLATE_CATEGORY" val="diagram"/>
  <p:tag name="KSO_WM_TEMPLATE_INDEX" val="20230319"/>
  <p:tag name="KSO_WM_UNIT_LAYERLEVEL" val="1_1"/>
  <p:tag name="KSO_WM_TAG_VERSION" val="3.0"/>
  <p:tag name="KSO_WM_DIAGRAM_VERSION" val="3"/>
  <p:tag name="KSO_WM_DIAGRAM_COLOR_TRICK" val="2"/>
  <p:tag name="KSO_WM_DIAGRAM_COLOR_TEXT_CAN_REMOVE" val="n"/>
  <p:tag name="KSO_WM_UNIT_TYPE" val="m_i"/>
  <p:tag name="KSO_WM_UNIT_INDEX" val="1_1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gradient&quot;:[{&quot;brightness&quot;:0.949999988079071,&quot;colorType&quot;:1,&quot;foreColorIndex&quot;:5,&quot;pos&quot;:0,&quot;transparency&quot;:1},{&quot;brightness&quot;:0,&quot;colorType&quot;:1,&quot;foreColorIndex&quot;:5,&quot;pos&quot;:0.6700000166893005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1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1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PRESET_TEXT" val="添加标题"/>
  <p:tag name="KSO_WM_UNIT_FILL_TYPE" val="3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0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1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1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319_7*m_h_f*1_1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3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2"/>
  <p:tag name="KSO_WM_DIAGRAM_COLOR_TEXT_CAN_REMOVE" val="n"/>
  <p:tag name="KSO_WM_UNIT_VALUE" val="14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1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10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3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3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0319_7*m_h_f*1_3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5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5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添加标题"/>
  <p:tag name="KSO_WM_UNIT_FILL_TYPE" val="3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13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5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5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5_1"/>
  <p:tag name="KSO_WM_UNIT_ID" val="diagram20230319_7*m_h_f*1_5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7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7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添加标题"/>
  <p:tag name="KSO_WM_UNIT_FILL_TYPE" val="3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16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7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7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7_1"/>
  <p:tag name="KSO_WM_UNIT_ID" val="diagram20230319_7*m_h_f*1_7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1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2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2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5400000214576721,&quot;transparency&quot;:0},{&quot;brightness&quot;:0.800000011920929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2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47999998927116394,&quot;transparency&quot;:0},{&quot;brightness&quot;:0.4000000059604645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PRESET_TEXT" val="添加标题"/>
  <p:tag name="KSO_WM_UNIT_FILL_TYPE" val="3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2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2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319_7*m_h_f*1_2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2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4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4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5400000214576721,&quot;transparency&quot;:0},{&quot;brightness&quot;:0.800000011920929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4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4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47999998927116394,&quot;transparency&quot;:0},{&quot;brightness&quot;:0.4000000059604645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添加标题"/>
  <p:tag name="KSO_WM_UNIT_FILL_TYPE" val="3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0319_7*m_h_f*1_4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24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6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6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5400000214576721,&quot;transparency&quot;:0},{&quot;brightness&quot;:0.800000011920929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6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6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47999998927116394,&quot;transparency&quot;:0},{&quot;brightness&quot;:0.4000000059604645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添加标题"/>
  <p:tag name="KSO_WM_UNIT_FILL_TYPE" val="3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6_1"/>
  <p:tag name="KSO_WM_UNIT_ID" val="diagram20230319_7*m_h_f*1_6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2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i*1_8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8_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5400000214576721,&quot;transparency&quot;:0},{&quot;brightness&quot;:0.800000011920929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7*m_h_a*1_8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8_1"/>
  <p:tag name="KSO_WM_DIAGRAM_VERSION" val="3"/>
  <p:tag name="KSO_WM_DIAGRAM_COLOR_TRICK" val="2"/>
  <p:tag name="KSO_WM_DIAGRAM_COLOR_TEXT_CAN_REMOVE" val="n"/>
  <p:tag name="KSO_WM_UNIT_VALUE" val="14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gradient&quot;:[{&quot;brightness&quot;:0,&quot;colorType&quot;:1,&quot;foreColorIndex&quot;:8,&quot;pos&quot;:0.47999998927116394,&quot;transparency&quot;:0},{&quot;brightness&quot;:0.4000000059604645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8_1"/>
  <p:tag name="KSO_WM_UNIT_ID" val="diagram20230319_7*m_h_f*1_8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2"/>
  <p:tag name="KSO_WM_DIAGRAM_COLOR_TEXT_CAN_REMOVE" val="n"/>
  <p:tag name="KSO_WM_DIAGRAM_MAX_ITEMCNT" val="8"/>
  <p:tag name="KSO_WM_DIAGRAM_MIN_ITEMCNT" val="2"/>
  <p:tag name="KSO_WM_DIAGRAM_VIRTUALLY_FRAME" val="{&quot;height&quot;:378.4,&quot;left&quot;:58.32503937007874,&quot;top&quot;:104.35,&quot;width&quot;:84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正文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3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30.xml><?xml version="1.0" encoding="utf-8"?>
<p:tagLst xmlns:p="http://schemas.openxmlformats.org/presentationml/2006/main">
  <p:tag name="KSO_WPP_MARK_KEY" val="3672e79e-fc80-443a-9de5-a5d5a0f6e865"/>
  <p:tag name="COMMONDATA" val="eyJoZGlkIjoiYWU2NDRiMzM2MTNiNWEwOTFlMGE1ZGJmZmI5MWViZmIifQ=="/>
  <p:tag name="commondata" val="eyJjb3VudCI6MSwiaGRpZCI6IjJlODUxYjQyYTgxOWY0MTY5ZWY0MDI1NjhiN2YyNTMwIiwidXNlckNvdW50IjoxfQ=="/>
  <p:tag name="resource_record_key" val="{&quot;70&quot;:[3312134]}"/>
</p:tagLst>
</file>

<file path=ppt/tags/tag14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5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6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7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1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9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1069.0711023622048}"/>
</p:tagLst>
</file>

<file path=ppt/tags/tag2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2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3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2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9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3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3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3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3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6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3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4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2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4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6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4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5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7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5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6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3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6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7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6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70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7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6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7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80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8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9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9.xml><?xml version="1.0" encoding="utf-8"?>
<p:tagLst xmlns:p="http://schemas.openxmlformats.org/presentationml/2006/main">
  <p:tag name="KSO_WM_DIAGRAM_VIRTUALLY_FRAME" val="{&quot;height&quot;:345.5,&quot;left&quot;:560.15,&quot;top&quot;:154.2,&quot;width&quot;:244.75}"/>
</p:tagLst>
</file>

<file path=ppt/tags/tag90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91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92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93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94.xml><?xml version="1.0" encoding="utf-8"?>
<p:tagLst xmlns:p="http://schemas.openxmlformats.org/presentationml/2006/main">
  <p:tag name="TABLE_ENDDRAG_ORIGIN_RECT" val="277*133"/>
  <p:tag name="TABLE_ENDDRAG_RECT" val="102*182*277*133"/>
</p:tagLst>
</file>

<file path=ppt/tags/tag95.xml><?xml version="1.0" encoding="utf-8"?>
<p:tagLst xmlns:p="http://schemas.openxmlformats.org/presentationml/2006/main">
  <p:tag name="TABLE_ENDDRAG_ORIGIN_RECT" val="277*133"/>
  <p:tag name="TABLE_ENDDRAG_RECT" val="102*182*277*133"/>
</p:tagLst>
</file>

<file path=ppt/tags/tag96.xml><?xml version="1.0" encoding="utf-8"?>
<p:tagLst xmlns:p="http://schemas.openxmlformats.org/presentationml/2006/main">
  <p:tag name="TABLE_ENDDRAG_ORIGIN_RECT" val="277*133"/>
  <p:tag name="TABLE_ENDDRAG_RECT" val="102*182*277*133"/>
</p:tagLst>
</file>

<file path=ppt/tags/tag97.xml><?xml version="1.0" encoding="utf-8"?>
<p:tagLst xmlns:p="http://schemas.openxmlformats.org/presentationml/2006/main">
  <p:tag name="TABLE_ENDDRAG_ORIGIN_RECT" val="277*133"/>
  <p:tag name="TABLE_ENDDRAG_RECT" val="102*182*277*133"/>
</p:tagLst>
</file>

<file path=ppt/tags/tag98.xml><?xml version="1.0" encoding="utf-8"?>
<p:tagLst xmlns:p="http://schemas.openxmlformats.org/presentationml/2006/main">
  <p:tag name="TABLE_ENDDRAG_ORIGIN_RECT" val="277*133"/>
  <p:tag name="TABLE_ENDDRAG_RECT" val="102*182*277*133"/>
</p:tagLst>
</file>

<file path=ppt/tags/tag99.xml><?xml version="1.0" encoding="utf-8"?>
<p:tagLst xmlns:p="http://schemas.openxmlformats.org/presentationml/2006/main">
  <p:tag name="TABLE_ENDDRAG_ORIGIN_RECT" val="277*133"/>
  <p:tag name="TABLE_ENDDRAG_RECT" val="102*182*277*1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3220</Words>
  <Application>WPS 演示</Application>
  <PresentationFormat>宽屏</PresentationFormat>
  <Paragraphs>694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4" baseType="lpstr">
      <vt:lpstr>Arial</vt:lpstr>
      <vt:lpstr>宋体</vt:lpstr>
      <vt:lpstr>Wingdings</vt:lpstr>
      <vt:lpstr>思源黑体 CN Regular</vt:lpstr>
      <vt:lpstr>方正公文小标宋</vt:lpstr>
      <vt:lpstr>Arial Black</vt:lpstr>
      <vt:lpstr>Yu Gothic UI Semibold</vt:lpstr>
      <vt:lpstr>黑体</vt:lpstr>
      <vt:lpstr>思源黑体 CN Bold</vt:lpstr>
      <vt:lpstr>微软雅黑</vt:lpstr>
      <vt:lpstr>Arial Unicode MS</vt:lpstr>
      <vt:lpstr>Times New Roman</vt:lpstr>
      <vt:lpstr>Bahnschrift SemiBold</vt:lpstr>
      <vt:lpstr>陈继世-行楷简体</vt:lpstr>
      <vt:lpstr>超可爱舒适圆体</vt:lpstr>
      <vt:lpstr>Berlin Sans FB</vt:lpstr>
      <vt:lpstr>汉仪雅酷黑简</vt:lpstr>
      <vt:lpstr>Wonder Arial</vt:lpstr>
      <vt:lpstr>华文中宋</vt:lpstr>
      <vt:lpstr>仿宋</vt:lpstr>
      <vt:lpstr>华文行楷</vt:lpstr>
      <vt:lpstr>新宋体</vt:lpstr>
      <vt:lpstr>Malgun Gothic</vt:lpstr>
      <vt:lpstr>Microsoft JhengHei</vt:lpstr>
      <vt:lpstr>Microsoft YaHei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嶙嶙</dc:creator>
  <cp:lastModifiedBy>Cai Yuxuan</cp:lastModifiedBy>
  <cp:revision>37</cp:revision>
  <dcterms:created xsi:type="dcterms:W3CDTF">2023-01-12T12:56:00Z</dcterms:created>
  <dcterms:modified xsi:type="dcterms:W3CDTF">2024-10-31T13:59:54Z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864200C55FCB44508A72C51033F49A26_11</vt:lpwstr>
  </property>
  <property fmtid="{D5CDD505-2E9C-101B-9397-08002B2CF9AE}" pid="3" name="KSOProductBuildVer">
    <vt:lpwstr>2052-12.1.0.18608</vt:lpwstr>
  </property>
  <property fmtid="{D5CDD505-2E9C-101B-9397-08002B2CF9AE}" pid="4" name="KSOTemplateUUID">
    <vt:lpwstr>v1.0_mb_ED02u17cIxewCRYAsEBUoA==</vt:lpwstr>
  </property>
</Properties>
</file>